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53"/>
  </p:notesMasterIdLst>
  <p:handoutMasterIdLst>
    <p:handoutMasterId r:id="rId54"/>
  </p:handoutMasterIdLst>
  <p:sldIdLst>
    <p:sldId id="294" r:id="rId2"/>
    <p:sldId id="285" r:id="rId3"/>
    <p:sldId id="286" r:id="rId4"/>
    <p:sldId id="287" r:id="rId5"/>
    <p:sldId id="292" r:id="rId6"/>
    <p:sldId id="288" r:id="rId7"/>
    <p:sldId id="293" r:id="rId8"/>
    <p:sldId id="289" r:id="rId9"/>
    <p:sldId id="290" r:id="rId10"/>
    <p:sldId id="291" r:id="rId11"/>
    <p:sldId id="295" r:id="rId12"/>
    <p:sldId id="296" r:id="rId13"/>
    <p:sldId id="297" r:id="rId14"/>
    <p:sldId id="298" r:id="rId15"/>
    <p:sldId id="301" r:id="rId16"/>
    <p:sldId id="299" r:id="rId17"/>
    <p:sldId id="300"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7" r:id="rId33"/>
    <p:sldId id="318" r:id="rId34"/>
    <p:sldId id="319" r:id="rId35"/>
    <p:sldId id="320" r:id="rId36"/>
    <p:sldId id="321" r:id="rId37"/>
    <p:sldId id="322" r:id="rId38"/>
    <p:sldId id="323" r:id="rId39"/>
    <p:sldId id="325" r:id="rId40"/>
    <p:sldId id="324" r:id="rId41"/>
    <p:sldId id="326" r:id="rId42"/>
    <p:sldId id="327" r:id="rId43"/>
    <p:sldId id="328" r:id="rId44"/>
    <p:sldId id="329" r:id="rId45"/>
    <p:sldId id="330" r:id="rId46"/>
    <p:sldId id="331" r:id="rId47"/>
    <p:sldId id="332" r:id="rId48"/>
    <p:sldId id="333" r:id="rId49"/>
    <p:sldId id="334" r:id="rId50"/>
    <p:sldId id="335" r:id="rId51"/>
    <p:sldId id="336" r:id="rId5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5243" autoAdjust="0"/>
    <p:restoredTop sz="94691" autoAdjust="0"/>
  </p:normalViewPr>
  <p:slideViewPr>
    <p:cSldViewPr>
      <p:cViewPr>
        <p:scale>
          <a:sx n="66" d="100"/>
          <a:sy n="66" d="100"/>
        </p:scale>
        <p:origin x="-1320" y="-882"/>
      </p:cViewPr>
      <p:guideLst>
        <p:guide orient="horz" pos="2160"/>
        <p:guide pos="2880"/>
      </p:guideLst>
    </p:cSldViewPr>
  </p:slideViewPr>
  <p:outlineViewPr>
    <p:cViewPr>
      <p:scale>
        <a:sx n="33" d="100"/>
        <a:sy n="33" d="100"/>
      </p:scale>
      <p:origin x="0" y="6474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373313CF-B798-4A8D-96D9-16448C55720D}" type="datetimeFigureOut">
              <a:rPr lang="ar-SA" smtClean="0"/>
              <a:pPr/>
              <a:t>11/05/35</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5D5EA793-F1B8-467A-8768-EE1E5DE6417C}"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AE3DE05-9131-4F44-BF0F-8B3A9454EDDA}" type="datetimeFigureOut">
              <a:rPr lang="ar-SA" smtClean="0"/>
              <a:pPr/>
              <a:t>11/05/35</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EB04D5B-717A-4F5C-9E5A-2014EABB2B11}"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ar-SA" dirty="0"/>
          </a:p>
        </p:txBody>
      </p:sp>
      <p:sp>
        <p:nvSpPr>
          <p:cNvPr id="4" name="Slide Number Placeholder 3"/>
          <p:cNvSpPr>
            <a:spLocks noGrp="1"/>
          </p:cNvSpPr>
          <p:nvPr>
            <p:ph type="sldNum" sz="quarter" idx="10"/>
          </p:nvPr>
        </p:nvSpPr>
        <p:spPr/>
        <p:txBody>
          <a:bodyPr/>
          <a:lstStyle/>
          <a:p>
            <a:fld id="{4EB04D5B-717A-4F5C-9E5A-2014EABB2B11}" type="slidenum">
              <a:rPr lang="ar-SA" smtClean="0"/>
              <a:pPr/>
              <a:t>40</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ar-SA" dirty="0"/>
          </a:p>
        </p:txBody>
      </p:sp>
      <p:sp>
        <p:nvSpPr>
          <p:cNvPr id="4" name="Slide Number Placeholder 3"/>
          <p:cNvSpPr>
            <a:spLocks noGrp="1"/>
          </p:cNvSpPr>
          <p:nvPr>
            <p:ph type="sldNum" sz="quarter" idx="10"/>
          </p:nvPr>
        </p:nvSpPr>
        <p:spPr/>
        <p:txBody>
          <a:bodyPr/>
          <a:lstStyle/>
          <a:p>
            <a:fld id="{4EB04D5B-717A-4F5C-9E5A-2014EABB2B11}" type="slidenum">
              <a:rPr lang="ar-SA" smtClean="0"/>
              <a:pPr/>
              <a:t>41</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ar-SA" dirty="0"/>
          </a:p>
        </p:txBody>
      </p:sp>
      <p:sp>
        <p:nvSpPr>
          <p:cNvPr id="4" name="Slide Number Placeholder 3"/>
          <p:cNvSpPr>
            <a:spLocks noGrp="1"/>
          </p:cNvSpPr>
          <p:nvPr>
            <p:ph type="sldNum" sz="quarter" idx="10"/>
          </p:nvPr>
        </p:nvSpPr>
        <p:spPr/>
        <p:txBody>
          <a:bodyPr/>
          <a:lstStyle/>
          <a:p>
            <a:fld id="{4EB04D5B-717A-4F5C-9E5A-2014EABB2B11}" type="slidenum">
              <a:rPr lang="ar-SA" smtClean="0"/>
              <a:pPr/>
              <a:t>42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D5CECF2-2025-4B04-83A6-F8E6AFE4F758}" type="datetime1">
              <a:rPr lang="ar-SA" smtClean="0"/>
              <a:pPr/>
              <a:t>11/05/35</a:t>
            </a:fld>
            <a:endParaRPr lang="ar-SA"/>
          </a:p>
        </p:txBody>
      </p:sp>
      <p:sp>
        <p:nvSpPr>
          <p:cNvPr id="17" name="Footer Placeholder 16"/>
          <p:cNvSpPr>
            <a:spLocks noGrp="1"/>
          </p:cNvSpPr>
          <p:nvPr>
            <p:ph type="ftr" sz="quarter" idx="11"/>
          </p:nvPr>
        </p:nvSpPr>
        <p:spPr>
          <a:xfrm>
            <a:off x="5410200" y="4205288"/>
            <a:ext cx="1295400" cy="457200"/>
          </a:xfrm>
        </p:spPr>
        <p:txBody>
          <a:bodyPr/>
          <a:lstStyle/>
          <a:p>
            <a:r>
              <a:rPr lang="ar-SA" smtClean="0"/>
              <a:t>مدرسة المادة : أ. تالا الشوا </a:t>
            </a:r>
            <a:endParaRPr lang="ar-SA"/>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CA661D-0396-46F4-9736-AFF8B44D84C7}" type="datetime1">
              <a:rPr lang="ar-SA" smtClean="0"/>
              <a:pPr/>
              <a:t>11/05/35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
        <p:nvSpPr>
          <p:cNvPr id="6" name="Slide Number Placeholder 5"/>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C9F387-7595-4313-9A5B-E21EB09B9E0A}" type="datetime1">
              <a:rPr lang="ar-SA" smtClean="0"/>
              <a:pPr/>
              <a:t>11/05/35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
        <p:nvSpPr>
          <p:cNvPr id="6" name="Slide Number Placeholder 5"/>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153B38-3A85-46B3-A605-6862609E7067}" type="datetime1">
              <a:rPr lang="ar-SA" smtClean="0"/>
              <a:pPr/>
              <a:t>11/05/35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
        <p:nvSpPr>
          <p:cNvPr id="6" name="Slide Number Placeholder 5"/>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EC165A-B70A-4DF3-A3FF-A19848E190A1}" type="datetime1">
              <a:rPr lang="ar-SA" smtClean="0"/>
              <a:pPr/>
              <a:t>11/05/35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
        <p:nvSpPr>
          <p:cNvPr id="6" name="Slide Number Placeholder 5"/>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557F9F-7ED1-44F1-8851-56A3373772CE}" type="datetime1">
              <a:rPr lang="ar-SA" smtClean="0"/>
              <a:pPr/>
              <a:t>11/05/35</a:t>
            </a:fld>
            <a:endParaRPr lang="ar-SA"/>
          </a:p>
        </p:txBody>
      </p:sp>
      <p:sp>
        <p:nvSpPr>
          <p:cNvPr id="6" name="Footer Placeholder 5"/>
          <p:cNvSpPr>
            <a:spLocks noGrp="1"/>
          </p:cNvSpPr>
          <p:nvPr>
            <p:ph type="ftr" sz="quarter" idx="11"/>
          </p:nvPr>
        </p:nvSpPr>
        <p:spPr/>
        <p:txBody>
          <a:bodyPr/>
          <a:lstStyle/>
          <a:p>
            <a:r>
              <a:rPr lang="ar-SA" smtClean="0"/>
              <a:t>مدرسة المادة : أ. تالا الشوا </a:t>
            </a:r>
            <a:endParaRPr lang="ar-SA"/>
          </a:p>
        </p:txBody>
      </p:sp>
      <p:sp>
        <p:nvSpPr>
          <p:cNvPr id="7" name="Slide Number Placeholder 6"/>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D610E32-7861-427E-8C5F-616C1BA7B44A}" type="datetime1">
              <a:rPr lang="ar-SA" smtClean="0"/>
              <a:pPr/>
              <a:t>11/05/35</a:t>
            </a:fld>
            <a:endParaRPr lang="ar-SA"/>
          </a:p>
        </p:txBody>
      </p:sp>
      <p:sp>
        <p:nvSpPr>
          <p:cNvPr id="27" name="Slide Number Placeholder 26"/>
          <p:cNvSpPr>
            <a:spLocks noGrp="1"/>
          </p:cNvSpPr>
          <p:nvPr>
            <p:ph type="sldNum" sz="quarter" idx="11"/>
          </p:nvPr>
        </p:nvSpPr>
        <p:spPr/>
        <p:txBody>
          <a:bodyPr rtlCol="0"/>
          <a:lstStyle/>
          <a:p>
            <a:fld id="{05BF7807-A5B3-481B-A8FD-147B75191760}" type="slidenum">
              <a:rPr lang="ar-SA" smtClean="0"/>
              <a:pPr/>
              <a:t>‹#›</a:t>
            </a:fld>
            <a:endParaRPr lang="ar-SA"/>
          </a:p>
        </p:txBody>
      </p:sp>
      <p:sp>
        <p:nvSpPr>
          <p:cNvPr id="28" name="Footer Placeholder 27"/>
          <p:cNvSpPr>
            <a:spLocks noGrp="1"/>
          </p:cNvSpPr>
          <p:nvPr>
            <p:ph type="ftr" sz="quarter" idx="12"/>
          </p:nvPr>
        </p:nvSpPr>
        <p:spPr/>
        <p:txBody>
          <a:bodyPr rtlCol="0"/>
          <a:lstStyle/>
          <a:p>
            <a:r>
              <a:rPr lang="ar-SA" smtClean="0"/>
              <a:t>مدرسة المادة : أ. تالا الشوا </a:t>
            </a:r>
            <a:endParaRPr lang="ar-SA"/>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062C218-DE46-4D5B-8326-B3D20FCBC410}" type="datetime1">
              <a:rPr lang="ar-SA" smtClean="0"/>
              <a:pPr/>
              <a:t>11/05/35</a:t>
            </a:fld>
            <a:endParaRPr lang="ar-SA"/>
          </a:p>
        </p:txBody>
      </p:sp>
      <p:sp>
        <p:nvSpPr>
          <p:cNvPr id="4" name="Footer Placeholder 3"/>
          <p:cNvSpPr>
            <a:spLocks noGrp="1"/>
          </p:cNvSpPr>
          <p:nvPr>
            <p:ph type="ftr" sz="quarter" idx="11"/>
          </p:nvPr>
        </p:nvSpPr>
        <p:spPr>
          <a:xfrm>
            <a:off x="5257800" y="612648"/>
            <a:ext cx="1325880" cy="457200"/>
          </a:xfrm>
        </p:spPr>
        <p:txBody>
          <a:bodyPr/>
          <a:lstStyle/>
          <a:p>
            <a:r>
              <a:rPr lang="ar-SA" smtClean="0"/>
              <a:t>مدرسة المادة : أ. تالا الشوا </a:t>
            </a:r>
            <a:endParaRPr lang="ar-SA"/>
          </a:p>
        </p:txBody>
      </p:sp>
      <p:sp>
        <p:nvSpPr>
          <p:cNvPr id="5" name="Slide Number Placeholder 4"/>
          <p:cNvSpPr>
            <a:spLocks noGrp="1"/>
          </p:cNvSpPr>
          <p:nvPr>
            <p:ph type="sldNum" sz="quarter" idx="12"/>
          </p:nvPr>
        </p:nvSpPr>
        <p:spPr>
          <a:xfrm>
            <a:off x="8174736" y="2272"/>
            <a:ext cx="762000" cy="365760"/>
          </a:xfrm>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E3903-BB84-4D9B-B12B-5453F6107180}" type="datetime1">
              <a:rPr lang="ar-SA" smtClean="0"/>
              <a:pPr/>
              <a:t>11/05/35</a:t>
            </a:fld>
            <a:endParaRPr lang="ar-SA"/>
          </a:p>
        </p:txBody>
      </p:sp>
      <p:sp>
        <p:nvSpPr>
          <p:cNvPr id="3" name="Footer Placeholder 2"/>
          <p:cNvSpPr>
            <a:spLocks noGrp="1"/>
          </p:cNvSpPr>
          <p:nvPr>
            <p:ph type="ftr" sz="quarter" idx="11"/>
          </p:nvPr>
        </p:nvSpPr>
        <p:spPr/>
        <p:txBody>
          <a:bodyPr/>
          <a:lstStyle/>
          <a:p>
            <a:r>
              <a:rPr lang="ar-SA" smtClean="0"/>
              <a:t>مدرسة المادة : أ. تالا الشوا </a:t>
            </a:r>
            <a:endParaRPr lang="ar-SA"/>
          </a:p>
        </p:txBody>
      </p:sp>
      <p:sp>
        <p:nvSpPr>
          <p:cNvPr id="4" name="Slide Number Placeholder 3"/>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B50085-001F-49E3-B7FA-CAE40E1C5582}" type="datetime1">
              <a:rPr lang="ar-SA" smtClean="0"/>
              <a:pPr/>
              <a:t>11/05/35</a:t>
            </a:fld>
            <a:endParaRPr lang="ar-SA"/>
          </a:p>
        </p:txBody>
      </p:sp>
      <p:sp>
        <p:nvSpPr>
          <p:cNvPr id="6" name="Footer Placeholder 5"/>
          <p:cNvSpPr>
            <a:spLocks noGrp="1"/>
          </p:cNvSpPr>
          <p:nvPr>
            <p:ph type="ftr" sz="quarter" idx="11"/>
          </p:nvPr>
        </p:nvSpPr>
        <p:spPr/>
        <p:txBody>
          <a:bodyPr/>
          <a:lstStyle/>
          <a:p>
            <a:r>
              <a:rPr lang="ar-SA" smtClean="0"/>
              <a:t>مدرسة المادة : أ. تالا الشوا </a:t>
            </a:r>
            <a:endParaRPr lang="ar-SA"/>
          </a:p>
        </p:txBody>
      </p:sp>
      <p:sp>
        <p:nvSpPr>
          <p:cNvPr id="7" name="Slide Number Placeholder 6"/>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6F89A8-5E23-4C4C-A723-EFDD3217B25F}" type="datetime1">
              <a:rPr lang="ar-SA" smtClean="0"/>
              <a:pPr/>
              <a:t>11/05/35</a:t>
            </a:fld>
            <a:endParaRPr lang="ar-SA"/>
          </a:p>
        </p:txBody>
      </p:sp>
      <p:sp>
        <p:nvSpPr>
          <p:cNvPr id="6" name="Footer Placeholder 5"/>
          <p:cNvSpPr>
            <a:spLocks noGrp="1"/>
          </p:cNvSpPr>
          <p:nvPr>
            <p:ph type="ftr" sz="quarter" idx="11"/>
          </p:nvPr>
        </p:nvSpPr>
        <p:spPr/>
        <p:txBody>
          <a:bodyPr/>
          <a:lstStyle/>
          <a:p>
            <a:r>
              <a:rPr lang="ar-SA" smtClean="0"/>
              <a:t>مدرسة المادة : أ. تالا الشوا </a:t>
            </a:r>
            <a:endParaRPr lang="ar-SA"/>
          </a:p>
        </p:txBody>
      </p:sp>
      <p:sp>
        <p:nvSpPr>
          <p:cNvPr id="7" name="Slide Number Placeholder 6"/>
          <p:cNvSpPr>
            <a:spLocks noGrp="1"/>
          </p:cNvSpPr>
          <p:nvPr>
            <p:ph type="sldNum" sz="quarter" idx="12"/>
          </p:nvPr>
        </p:nvSpPr>
        <p:spPr/>
        <p:txBody>
          <a:bodyPr/>
          <a:lstStyle/>
          <a:p>
            <a:fld id="{05BF7807-A5B3-481B-A8FD-147B75191760}" type="slidenum">
              <a:rPr lang="ar-SA" smtClean="0"/>
              <a:pPr/>
              <a:t>‹#›</a:t>
            </a:fld>
            <a:endParaRPr lang="ar-SA"/>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99F872D-5481-4183-AD46-3E10559A1191}" type="datetime1">
              <a:rPr lang="ar-SA" smtClean="0"/>
              <a:pPr/>
              <a:t>11/05/35</a:t>
            </a:fld>
            <a:endParaRPr lang="ar-SA"/>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ar-SA" smtClean="0"/>
              <a:t>مدرسة المادة : أ. تالا الشوا </a:t>
            </a:r>
            <a:endParaRPr lang="ar-SA"/>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5BF7807-A5B3-481B-A8FD-147B7519176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hf hd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066800"/>
          </a:xfrm>
        </p:spPr>
        <p:txBody>
          <a:bodyPr>
            <a:noAutofit/>
          </a:bodyPr>
          <a:lstStyle/>
          <a:p>
            <a:pPr algn="ctr"/>
            <a:r>
              <a:rPr lang="ar-SA" sz="6600" b="1" dirty="0" smtClean="0">
                <a:effectLst>
                  <a:outerShdw blurRad="38100" dist="38100" dir="2700000" algn="tl">
                    <a:srgbClr val="000000">
                      <a:alpha val="43137"/>
                    </a:srgbClr>
                  </a:outerShdw>
                </a:effectLst>
                <a:latin typeface="Arabic Typesetting" pitchFamily="66" charset="-78"/>
                <a:cs typeface="Arabic Typesetting" pitchFamily="66" charset="-78"/>
              </a:rPr>
              <a:t>أنواع الاوراق التجارية </a:t>
            </a:r>
            <a:endParaRPr lang="ar-SA" sz="6600" b="1" dirty="0">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3" name="Content Placeholder 2"/>
          <p:cNvSpPr>
            <a:spLocks noGrp="1"/>
          </p:cNvSpPr>
          <p:nvPr>
            <p:ph idx="1"/>
          </p:nvPr>
        </p:nvSpPr>
        <p:spPr>
          <a:xfrm>
            <a:off x="323528" y="1988840"/>
            <a:ext cx="8496944" cy="4585696"/>
          </a:xfrm>
        </p:spPr>
        <p:txBody>
          <a:bodyPr>
            <a:normAutofit/>
          </a:bodyPr>
          <a:lstStyle/>
          <a:p>
            <a:pPr algn="ctr">
              <a:buNone/>
            </a:pPr>
            <a:r>
              <a:rPr lang="ar-SA" sz="4000" dirty="0" smtClean="0">
                <a:solidFill>
                  <a:srgbClr val="FF0000"/>
                </a:solidFill>
                <a:effectLst>
                  <a:outerShdw blurRad="38100" dist="38100" dir="2700000" algn="tl">
                    <a:srgbClr val="000000">
                      <a:alpha val="43137"/>
                    </a:srgbClr>
                  </a:outerShdw>
                </a:effectLst>
              </a:rPr>
              <a:t>ال</a:t>
            </a:r>
            <a:r>
              <a:rPr lang="ar-JO" sz="4000" dirty="0" smtClean="0">
                <a:solidFill>
                  <a:srgbClr val="FF0000"/>
                </a:solidFill>
                <a:effectLst>
                  <a:outerShdw blurRad="38100" dist="38100" dir="2700000" algn="tl">
                    <a:srgbClr val="000000">
                      <a:alpha val="43137"/>
                    </a:srgbClr>
                  </a:outerShdw>
                </a:effectLst>
              </a:rPr>
              <a:t>أوراق </a:t>
            </a:r>
            <a:r>
              <a:rPr lang="ar-SA" sz="4000" dirty="0" smtClean="0">
                <a:solidFill>
                  <a:srgbClr val="FF0000"/>
                </a:solidFill>
                <a:effectLst>
                  <a:outerShdw blurRad="38100" dist="38100" dir="2700000" algn="tl">
                    <a:srgbClr val="000000">
                      <a:alpha val="43137"/>
                    </a:srgbClr>
                  </a:outerShdw>
                </a:effectLst>
              </a:rPr>
              <a:t>ال</a:t>
            </a:r>
            <a:r>
              <a:rPr lang="ar-JO" sz="4000" dirty="0" smtClean="0">
                <a:solidFill>
                  <a:srgbClr val="FF0000"/>
                </a:solidFill>
                <a:effectLst>
                  <a:outerShdw blurRad="38100" dist="38100" dir="2700000" algn="tl">
                    <a:srgbClr val="000000">
                      <a:alpha val="43137"/>
                    </a:srgbClr>
                  </a:outerShdw>
                </a:effectLst>
              </a:rPr>
              <a:t>تجارية ثلاث</a:t>
            </a:r>
            <a:r>
              <a:rPr lang="ar-SA" sz="4000" dirty="0" smtClean="0">
                <a:solidFill>
                  <a:srgbClr val="FF0000"/>
                </a:solidFill>
                <a:effectLst>
                  <a:outerShdw blurRad="38100" dist="38100" dir="2700000" algn="tl">
                    <a:srgbClr val="000000">
                      <a:alpha val="43137"/>
                    </a:srgbClr>
                  </a:outerShdw>
                </a:effectLst>
              </a:rPr>
              <a:t>ة :</a:t>
            </a:r>
          </a:p>
          <a:p>
            <a:pPr algn="ctr">
              <a:buNone/>
            </a:pPr>
            <a:endParaRPr lang="ar-SA" sz="4000" dirty="0" smtClean="0">
              <a:solidFill>
                <a:srgbClr val="FF0000"/>
              </a:solidFill>
              <a:effectLst>
                <a:outerShdw blurRad="38100" dist="38100" dir="2700000" algn="tl">
                  <a:srgbClr val="000000">
                    <a:alpha val="43137"/>
                  </a:srgbClr>
                </a:outerShdw>
              </a:effectLst>
            </a:endParaRPr>
          </a:p>
          <a:p>
            <a:pPr algn="ctr">
              <a:buNone/>
            </a:pPr>
            <a:r>
              <a:rPr lang="ar-SA" sz="4000" dirty="0" smtClean="0">
                <a:solidFill>
                  <a:srgbClr val="FF0000"/>
                </a:solidFill>
                <a:effectLst>
                  <a:outerShdw blurRad="38100" dist="38100" dir="2700000" algn="tl">
                    <a:srgbClr val="000000">
                      <a:alpha val="43137"/>
                    </a:srgbClr>
                  </a:outerShdw>
                </a:effectLst>
              </a:rPr>
              <a:t>1) </a:t>
            </a:r>
            <a:r>
              <a:rPr lang="ar-JO" sz="4000" dirty="0" smtClean="0">
                <a:solidFill>
                  <a:srgbClr val="FF0000"/>
                </a:solidFill>
                <a:effectLst>
                  <a:outerShdw blurRad="38100" dist="38100" dir="2700000" algn="tl">
                    <a:srgbClr val="000000">
                      <a:alpha val="43137"/>
                    </a:srgbClr>
                  </a:outerShdw>
                </a:effectLst>
              </a:rPr>
              <a:t>الكمبيالة</a:t>
            </a:r>
            <a:r>
              <a:rPr lang="ar-SA" sz="4000" dirty="0" smtClean="0">
                <a:solidFill>
                  <a:srgbClr val="FF0000"/>
                </a:solidFill>
                <a:effectLst>
                  <a:outerShdw blurRad="38100" dist="38100" dir="2700000" algn="tl">
                    <a:srgbClr val="000000">
                      <a:alpha val="43137"/>
                    </a:srgbClr>
                  </a:outerShdw>
                </a:effectLst>
              </a:rPr>
              <a:t>     2)   </a:t>
            </a:r>
            <a:r>
              <a:rPr lang="ar-JO" sz="4000" dirty="0" smtClean="0">
                <a:solidFill>
                  <a:srgbClr val="FF0000"/>
                </a:solidFill>
                <a:effectLst>
                  <a:outerShdw blurRad="38100" dist="38100" dir="2700000" algn="tl">
                    <a:srgbClr val="000000">
                      <a:alpha val="43137"/>
                    </a:srgbClr>
                  </a:outerShdw>
                </a:effectLst>
              </a:rPr>
              <a:t>السند لأمر</a:t>
            </a:r>
            <a:r>
              <a:rPr lang="ar-SA" sz="4000" dirty="0" smtClean="0">
                <a:solidFill>
                  <a:srgbClr val="FF0000"/>
                </a:solidFill>
                <a:effectLst>
                  <a:outerShdw blurRad="38100" dist="38100" dir="2700000" algn="tl">
                    <a:srgbClr val="000000">
                      <a:alpha val="43137"/>
                    </a:srgbClr>
                  </a:outerShdw>
                </a:effectLst>
              </a:rPr>
              <a:t>     3) </a:t>
            </a:r>
            <a:r>
              <a:rPr lang="ar-JO" sz="4000" dirty="0" smtClean="0">
                <a:solidFill>
                  <a:srgbClr val="FF0000"/>
                </a:solidFill>
                <a:effectLst>
                  <a:outerShdw blurRad="38100" dist="38100" dir="2700000" algn="tl">
                    <a:srgbClr val="000000">
                      <a:alpha val="43137"/>
                    </a:srgbClr>
                  </a:outerShdw>
                </a:effectLst>
              </a:rPr>
              <a:t> و</a:t>
            </a:r>
            <a:r>
              <a:rPr lang="ar-SA" sz="4000" dirty="0" smtClean="0">
                <a:solidFill>
                  <a:srgbClr val="FF0000"/>
                </a:solidFill>
                <a:effectLst>
                  <a:outerShdw blurRad="38100" dist="38100" dir="2700000" algn="tl">
                    <a:srgbClr val="000000">
                      <a:alpha val="43137"/>
                    </a:srgbClr>
                  </a:outerShdw>
                </a:effectLst>
              </a:rPr>
              <a:t> </a:t>
            </a:r>
            <a:r>
              <a:rPr lang="ar-JO" sz="4000" dirty="0" smtClean="0">
                <a:solidFill>
                  <a:srgbClr val="FF0000"/>
                </a:solidFill>
                <a:effectLst>
                  <a:outerShdw blurRad="38100" dist="38100" dir="2700000" algn="tl">
                    <a:srgbClr val="000000">
                      <a:alpha val="43137"/>
                    </a:srgbClr>
                  </a:outerShdw>
                </a:effectLst>
              </a:rPr>
              <a:t>الشيك</a:t>
            </a:r>
            <a:r>
              <a:rPr lang="ar-SA" sz="4000" dirty="0" smtClean="0">
                <a:solidFill>
                  <a:srgbClr val="FF0000"/>
                </a:solidFill>
                <a:effectLst>
                  <a:outerShdw blurRad="38100" dist="38100" dir="2700000" algn="tl">
                    <a:srgbClr val="000000">
                      <a:alpha val="43137"/>
                    </a:srgbClr>
                  </a:outerShdw>
                </a:effectLst>
              </a:rPr>
              <a:t> </a:t>
            </a:r>
            <a:r>
              <a:rPr lang="ar-JO" sz="4000" dirty="0" smtClean="0">
                <a:solidFill>
                  <a:srgbClr val="FF0000"/>
                </a:solidFill>
                <a:effectLst>
                  <a:outerShdw blurRad="38100" dist="38100" dir="2700000" algn="tl">
                    <a:srgbClr val="000000">
                      <a:alpha val="43137"/>
                    </a:srgbClr>
                  </a:outerShdw>
                </a:effectLst>
              </a:rPr>
              <a:t> </a:t>
            </a:r>
            <a:endParaRPr lang="ar-SA" sz="4000" dirty="0" smtClean="0">
              <a:solidFill>
                <a:srgbClr val="FF0000"/>
              </a:solidFill>
              <a:effectLst>
                <a:outerShdw blurRad="38100" dist="38100" dir="2700000" algn="tl">
                  <a:srgbClr val="000000">
                    <a:alpha val="43137"/>
                  </a:srgbClr>
                </a:outerShdw>
              </a:effectLst>
            </a:endParaRPr>
          </a:p>
          <a:p>
            <a:pPr algn="ctr">
              <a:buNone/>
            </a:pPr>
            <a:endParaRPr lang="ar-SA" sz="4000" dirty="0" smtClean="0">
              <a:solidFill>
                <a:srgbClr val="FF0000"/>
              </a:solidFill>
              <a:effectLst>
                <a:outerShdw blurRad="38100" dist="38100" dir="2700000" algn="tl">
                  <a:srgbClr val="000000">
                    <a:alpha val="43137"/>
                  </a:srgbClr>
                </a:outerShdw>
              </a:effectLst>
            </a:endParaRPr>
          </a:p>
          <a:p>
            <a:pPr algn="ctr">
              <a:buNone/>
            </a:pPr>
            <a:r>
              <a:rPr lang="ar-SA" sz="4000" dirty="0" smtClean="0">
                <a:solidFill>
                  <a:srgbClr val="FF0000"/>
                </a:solidFill>
                <a:effectLst>
                  <a:outerShdw blurRad="38100" dist="38100" dir="2700000" algn="tl">
                    <a:srgbClr val="000000">
                      <a:alpha val="43137"/>
                    </a:srgbClr>
                  </a:outerShdw>
                </a:effectLst>
              </a:rPr>
              <a:t>  إ</a:t>
            </a:r>
            <a:r>
              <a:rPr lang="ar-JO" sz="4000" dirty="0" smtClean="0">
                <a:solidFill>
                  <a:srgbClr val="FF0000"/>
                </a:solidFill>
                <a:effectLst>
                  <a:outerShdw blurRad="38100" dist="38100" dir="2700000" algn="tl">
                    <a:srgbClr val="000000">
                      <a:alpha val="43137"/>
                    </a:srgbClr>
                  </a:outerShdw>
                </a:effectLst>
              </a:rPr>
              <a:t>ن تعداد الأوراق التجارية في النظام السعودي ورد على سبيل الحصر لا على سبيل المثال .</a:t>
            </a:r>
            <a:endParaRPr lang="en-US" sz="4000" dirty="0" smtClean="0">
              <a:solidFill>
                <a:srgbClr val="FF0000"/>
              </a:solidFill>
              <a:effectLst>
                <a:outerShdw blurRad="38100" dist="38100" dir="2700000" algn="tl">
                  <a:srgbClr val="000000">
                    <a:alpha val="43137"/>
                  </a:srgbClr>
                </a:outerShdw>
              </a:effectLst>
            </a:endParaRPr>
          </a:p>
          <a:p>
            <a:endParaRPr lang="ar-SA" sz="4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64704"/>
            <a:ext cx="8784976" cy="6093296"/>
          </a:xfrm>
        </p:spPr>
        <p:txBody>
          <a:bodyPr>
            <a:normAutofit/>
          </a:bodyPr>
          <a:lstStyle/>
          <a:p>
            <a:pPr>
              <a:buNone/>
            </a:pPr>
            <a:r>
              <a:rPr lang="ar-SA" sz="3100" dirty="0" smtClean="0"/>
              <a:t> </a:t>
            </a:r>
            <a:r>
              <a:rPr lang="ar-JO" sz="3100" dirty="0" smtClean="0">
                <a:solidFill>
                  <a:schemeClr val="accent3"/>
                </a:solidFill>
              </a:rPr>
              <a:t>5. كما أن الشيك لا يجوز اشتراط تقديمه الى البنك للقبول لانه مستحق الدفع لدى الاطلاع </a:t>
            </a:r>
            <a:r>
              <a:rPr lang="ar-SA" sz="3100" dirty="0" smtClean="0">
                <a:solidFill>
                  <a:schemeClr val="accent3"/>
                </a:solidFill>
              </a:rPr>
              <a:t> ، </a:t>
            </a:r>
            <a:r>
              <a:rPr lang="ar-JO" sz="3100" dirty="0" smtClean="0">
                <a:solidFill>
                  <a:schemeClr val="accent3"/>
                </a:solidFill>
              </a:rPr>
              <a:t>بعكس الكمبيالة فيجوز تقديمها للقبول قبل حلول تاريخ الاستحقاق</a:t>
            </a:r>
            <a:r>
              <a:rPr lang="ar-SA" sz="3100" dirty="0" smtClean="0">
                <a:solidFill>
                  <a:schemeClr val="accent3"/>
                </a:solidFill>
              </a:rPr>
              <a:t> . </a:t>
            </a:r>
          </a:p>
          <a:p>
            <a:pPr>
              <a:buNone/>
            </a:pPr>
            <a:endParaRPr lang="en-US" sz="3100" dirty="0" smtClean="0"/>
          </a:p>
          <a:p>
            <a:pPr>
              <a:buNone/>
            </a:pPr>
            <a:r>
              <a:rPr lang="ar-SA" sz="3100" dirty="0" smtClean="0"/>
              <a:t>     </a:t>
            </a:r>
            <a:r>
              <a:rPr lang="ar-JO" sz="3100" dirty="0" smtClean="0"/>
              <a:t>لذلك نصت المادة (</a:t>
            </a:r>
            <a:r>
              <a:rPr lang="ar-SA" sz="3100" dirty="0" smtClean="0"/>
              <a:t> </a:t>
            </a:r>
            <a:r>
              <a:rPr lang="ar-JO" sz="3100" dirty="0" smtClean="0"/>
              <a:t>100) على أنه</a:t>
            </a:r>
            <a:r>
              <a:rPr lang="ar-SA" sz="3100" dirty="0" smtClean="0"/>
              <a:t>  </a:t>
            </a:r>
            <a:r>
              <a:rPr lang="ar-JO" sz="3100" dirty="0" smtClean="0">
                <a:solidFill>
                  <a:srgbClr val="FF0000"/>
                </a:solidFill>
              </a:rPr>
              <a:t>”</a:t>
            </a:r>
            <a:r>
              <a:rPr lang="ar-SA" sz="3100" dirty="0" smtClean="0"/>
              <a:t> </a:t>
            </a:r>
            <a:r>
              <a:rPr lang="ar-JO" sz="3100" dirty="0" smtClean="0">
                <a:solidFill>
                  <a:srgbClr val="FF0000"/>
                </a:solidFill>
              </a:rPr>
              <a:t>لا يجوز للمسحوب عليه أن يوقع على الشيك بالقبول</a:t>
            </a:r>
            <a:r>
              <a:rPr lang="ar-SA" sz="3100" dirty="0" smtClean="0">
                <a:solidFill>
                  <a:srgbClr val="FF0000"/>
                </a:solidFill>
              </a:rPr>
              <a:t> ، و</a:t>
            </a:r>
            <a:r>
              <a:rPr lang="ar-JO" sz="3100" dirty="0" smtClean="0">
                <a:solidFill>
                  <a:srgbClr val="FF0000"/>
                </a:solidFill>
              </a:rPr>
              <a:t>كل قبول مكتوب عليه يعتبركأن لم يكن</a:t>
            </a:r>
            <a:r>
              <a:rPr lang="ar-SA" sz="3100" dirty="0" smtClean="0">
                <a:solidFill>
                  <a:srgbClr val="FF0000"/>
                </a:solidFill>
              </a:rPr>
              <a:t> </a:t>
            </a:r>
            <a:r>
              <a:rPr lang="ar-JO" sz="3100" dirty="0" smtClean="0">
                <a:solidFill>
                  <a:srgbClr val="FF0000"/>
                </a:solidFill>
              </a:rPr>
              <a:t> </a:t>
            </a:r>
            <a:r>
              <a:rPr lang="ar-SA" sz="3100" dirty="0" smtClean="0"/>
              <a:t>- ( لأن التوقيع على الشيك بالقبول يجعل منه اداة ائتمان وهو ليس كذلك انما هو فقط اداة وفاء ) - </a:t>
            </a:r>
            <a:r>
              <a:rPr lang="ar-JO" sz="3100" dirty="0" smtClean="0">
                <a:solidFill>
                  <a:srgbClr val="C00000"/>
                </a:solidFill>
              </a:rPr>
              <a:t>ومع ذلك يجوز للمسحوب عليه أن يؤشر على الشيك باعتماده </a:t>
            </a:r>
            <a:r>
              <a:rPr lang="ar-SA" sz="3100" dirty="0" smtClean="0">
                <a:solidFill>
                  <a:srgbClr val="FF0000"/>
                </a:solidFill>
              </a:rPr>
              <a:t>، </a:t>
            </a:r>
            <a:r>
              <a:rPr lang="ar-JO" sz="3100" dirty="0" smtClean="0">
                <a:solidFill>
                  <a:srgbClr val="C00000"/>
                </a:solidFill>
              </a:rPr>
              <a:t>وتفيد هذه العبارة وجود مقابل الوفاء في تاريخ التأشير </a:t>
            </a:r>
            <a:r>
              <a:rPr lang="ar-SA" sz="3100" dirty="0" smtClean="0">
                <a:solidFill>
                  <a:srgbClr val="0070C0"/>
                </a:solidFill>
              </a:rPr>
              <a:t>،</a:t>
            </a:r>
            <a:r>
              <a:rPr lang="ar-JO" sz="3100" dirty="0" smtClean="0">
                <a:solidFill>
                  <a:srgbClr val="0070C0"/>
                </a:solidFill>
              </a:rPr>
              <a:t> ولا يجوز للمسحوب عليه رفض اعتماد الشيك إذا كان لديه مقابل وفاء يكفي لدفع قيمته </a:t>
            </a:r>
            <a:r>
              <a:rPr lang="ar-SA" sz="3100" dirty="0" smtClean="0">
                <a:solidFill>
                  <a:srgbClr val="0070C0"/>
                </a:solidFill>
              </a:rPr>
              <a:t>، </a:t>
            </a:r>
            <a:r>
              <a:rPr lang="ar-JO" sz="3100" dirty="0" smtClean="0">
                <a:solidFill>
                  <a:srgbClr val="0070C0"/>
                </a:solidFill>
              </a:rPr>
              <a:t>ويعتبر توقيع المسحوب عليه على صدر الشيك بمثابة اعتماد له </a:t>
            </a:r>
            <a:r>
              <a:rPr lang="ar-SA" sz="3100" dirty="0" smtClean="0">
                <a:solidFill>
                  <a:srgbClr val="0070C0"/>
                </a:solidFill>
              </a:rPr>
              <a:t>“ </a:t>
            </a:r>
            <a:r>
              <a:rPr lang="ar-JO" sz="3100" dirty="0" smtClean="0">
                <a:solidFill>
                  <a:srgbClr val="0070C0"/>
                </a:solidFill>
              </a:rPr>
              <a:t>.</a:t>
            </a:r>
            <a:endParaRPr lang="ar-SA" sz="3100" dirty="0">
              <a:solidFill>
                <a:srgbClr val="0070C0"/>
              </a:solidFill>
            </a:endParaRPr>
          </a:p>
        </p:txBody>
      </p:sp>
      <p:sp>
        <p:nvSpPr>
          <p:cNvPr id="4" name="Slide Number Placeholder 3"/>
          <p:cNvSpPr>
            <a:spLocks noGrp="1"/>
          </p:cNvSpPr>
          <p:nvPr>
            <p:ph type="sldNum" sz="quarter" idx="12"/>
          </p:nvPr>
        </p:nvSpPr>
        <p:spPr/>
        <p:txBody>
          <a:bodyPr/>
          <a:lstStyle/>
          <a:p>
            <a:fld id="{05BF7807-A5B3-481B-A8FD-147B75191760}" type="slidenum">
              <a:rPr lang="ar-SA" smtClean="0"/>
              <a:pPr/>
              <a:t>10</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507288" cy="864096"/>
          </a:xfrm>
        </p:spPr>
        <p:txBody>
          <a:bodyPr>
            <a:noAutofit/>
          </a:bodyPr>
          <a:lstStyle/>
          <a:p>
            <a:pPr algn="ctr"/>
            <a:r>
              <a:rPr lang="ar-JO" sz="3200" b="1" dirty="0" smtClean="0"/>
              <a:t>خامسا : الفصل في المنازعات المتعلقة بالأوراق التجارية </a:t>
            </a:r>
            <a:r>
              <a:rPr lang="en-US" sz="3200" dirty="0" smtClean="0"/>
              <a:t/>
            </a:r>
            <a:br>
              <a:rPr lang="en-US" sz="3200" dirty="0" smtClean="0"/>
            </a:br>
            <a:endParaRPr lang="ar-SA" sz="3200" dirty="0"/>
          </a:p>
        </p:txBody>
      </p:sp>
      <p:sp>
        <p:nvSpPr>
          <p:cNvPr id="3" name="Content Placeholder 2"/>
          <p:cNvSpPr>
            <a:spLocks noGrp="1"/>
          </p:cNvSpPr>
          <p:nvPr>
            <p:ph idx="1"/>
          </p:nvPr>
        </p:nvSpPr>
        <p:spPr>
          <a:xfrm>
            <a:off x="179512" y="1700808"/>
            <a:ext cx="8712968" cy="5157192"/>
          </a:xfrm>
        </p:spPr>
        <p:txBody>
          <a:bodyPr>
            <a:normAutofit/>
          </a:bodyPr>
          <a:lstStyle/>
          <a:p>
            <a:r>
              <a:rPr lang="ar-JO" sz="3000" b="1" dirty="0" smtClean="0"/>
              <a:t>الجهة المختصة </a:t>
            </a:r>
            <a:r>
              <a:rPr lang="ar-JO" sz="3000" dirty="0" smtClean="0"/>
              <a:t>: </a:t>
            </a:r>
            <a:r>
              <a:rPr lang="ar-JO" sz="3000" dirty="0" smtClean="0">
                <a:solidFill>
                  <a:srgbClr val="0070C0"/>
                </a:solidFill>
              </a:rPr>
              <a:t>يختص بالفصل في منازعات الأوراق التجارية لجان ومكاتب الفصل في منازعات الأوراق التجارية بوزارة التجارة ، والتي أنشأت بموجب قرارات وزير التجارة </a:t>
            </a:r>
            <a:r>
              <a:rPr lang="ar-SA" sz="3000" dirty="0" smtClean="0"/>
              <a:t>.</a:t>
            </a:r>
            <a:endParaRPr lang="en-US" sz="3000" dirty="0" smtClean="0"/>
          </a:p>
          <a:p>
            <a:r>
              <a:rPr lang="ar-JO" sz="3000" dirty="0" smtClean="0">
                <a:solidFill>
                  <a:srgbClr val="FF0000"/>
                </a:solidFill>
              </a:rPr>
              <a:t>ويكون لصاحب الشأن </a:t>
            </a:r>
            <a:r>
              <a:rPr lang="ar-JO" sz="3000" b="1" dirty="0" smtClean="0">
                <a:solidFill>
                  <a:srgbClr val="FF0000"/>
                </a:solidFill>
              </a:rPr>
              <a:t>التظلم من القرارات</a:t>
            </a:r>
            <a:r>
              <a:rPr lang="ar-SA" sz="3000" b="1" dirty="0" smtClean="0">
                <a:solidFill>
                  <a:srgbClr val="FF0000"/>
                </a:solidFill>
              </a:rPr>
              <a:t> </a:t>
            </a:r>
            <a:r>
              <a:rPr lang="ar-SA" sz="3000" dirty="0" smtClean="0">
                <a:solidFill>
                  <a:srgbClr val="FF0000"/>
                </a:solidFill>
              </a:rPr>
              <a:t>:</a:t>
            </a:r>
          </a:p>
          <a:p>
            <a:pPr>
              <a:buNone/>
            </a:pPr>
            <a:r>
              <a:rPr lang="ar-JO" sz="3000" b="1" dirty="0" smtClean="0"/>
              <a:t> </a:t>
            </a:r>
            <a:r>
              <a:rPr lang="ar-JO" sz="3000" b="1" dirty="0" smtClean="0">
                <a:solidFill>
                  <a:srgbClr val="FF0000"/>
                </a:solidFill>
              </a:rPr>
              <a:t>أ. الوجاهية ( الحضورية ) </a:t>
            </a:r>
            <a:r>
              <a:rPr lang="ar-JO" sz="3000" dirty="0" smtClean="0"/>
              <a:t>الصادرة من هذه اللجان والمكاتب لدى اللجنة القانونية بوزارة التجارة بالرياض </a:t>
            </a:r>
            <a:r>
              <a:rPr lang="ar-SA" sz="3000" dirty="0" smtClean="0"/>
              <a:t>، </a:t>
            </a:r>
            <a:r>
              <a:rPr lang="ar-JO" sz="3000" dirty="0" smtClean="0"/>
              <a:t>وذلك </a:t>
            </a:r>
            <a:r>
              <a:rPr lang="ar-JO" sz="3000" b="1" dirty="0" smtClean="0"/>
              <a:t>خلال ثلاثين يوما </a:t>
            </a:r>
            <a:r>
              <a:rPr lang="ar-JO" sz="3000" dirty="0" smtClean="0"/>
              <a:t>من تاريخ تبليغ المحكوم عليه بصورة من القرار الصادر ضده . </a:t>
            </a:r>
            <a:endParaRPr lang="ar-SA" sz="3000" dirty="0" smtClean="0"/>
          </a:p>
          <a:p>
            <a:pPr>
              <a:buNone/>
            </a:pPr>
            <a:r>
              <a:rPr lang="ar-JO" sz="3000" dirty="0" smtClean="0"/>
              <a:t>ويكون القرار الصادر من هذه اللجنة نهائيا بعد تصديق وزير التجارة عليه وتعتبر هذه اللجنة درجة ثانية للتقاضي في قضايا الاوراق التجارية .</a:t>
            </a:r>
            <a:endParaRPr lang="en-US"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11</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80728"/>
            <a:ext cx="8147248" cy="5593808"/>
          </a:xfrm>
        </p:spPr>
        <p:txBody>
          <a:bodyPr>
            <a:normAutofit/>
          </a:bodyPr>
          <a:lstStyle/>
          <a:p>
            <a:r>
              <a:rPr lang="ar-JO" sz="3000" b="1" dirty="0" smtClean="0">
                <a:solidFill>
                  <a:srgbClr val="FF0000"/>
                </a:solidFill>
              </a:rPr>
              <a:t>ب. أما القرارات الغيابية </a:t>
            </a:r>
            <a:r>
              <a:rPr lang="ar-JO" sz="3000" dirty="0" smtClean="0"/>
              <a:t>فيجوز لصاحب الشأن </a:t>
            </a:r>
            <a:r>
              <a:rPr lang="ar-JO" sz="3000" b="1" dirty="0" smtClean="0"/>
              <a:t>الاعتراض عليها </a:t>
            </a:r>
            <a:r>
              <a:rPr lang="ar-JO" sz="3000" dirty="0" smtClean="0">
                <a:solidFill>
                  <a:srgbClr val="C00000"/>
                </a:solidFill>
              </a:rPr>
              <a:t>أمام الجهة مصدرة القرار </a:t>
            </a:r>
            <a:r>
              <a:rPr lang="ar-JO" sz="3000" b="1" dirty="0" smtClean="0"/>
              <a:t>خلال خمسة عشر يوما </a:t>
            </a:r>
            <a:r>
              <a:rPr lang="ar-JO" sz="3000" dirty="0" smtClean="0"/>
              <a:t>من تاريخ تبليغه بصورة من القرار </a:t>
            </a:r>
            <a:r>
              <a:rPr lang="ar-SA" sz="3000" dirty="0" smtClean="0"/>
              <a:t>.</a:t>
            </a:r>
          </a:p>
          <a:p>
            <a:pPr>
              <a:buNone/>
            </a:pPr>
            <a:r>
              <a:rPr lang="ar-JO" sz="3000" dirty="0" smtClean="0"/>
              <a:t> ويكون له الحق في التظلم من القرار </a:t>
            </a:r>
            <a:r>
              <a:rPr lang="ar-JO" sz="3000" dirty="0" smtClean="0">
                <a:solidFill>
                  <a:srgbClr val="C00000"/>
                </a:solidFill>
              </a:rPr>
              <a:t>أمام وزير التجارة </a:t>
            </a:r>
            <a:r>
              <a:rPr lang="ar-JO" sz="3000" dirty="0" smtClean="0"/>
              <a:t>( اللجنة القانونية ) </a:t>
            </a:r>
            <a:r>
              <a:rPr lang="ar-JO" sz="3000" dirty="0" smtClean="0">
                <a:solidFill>
                  <a:srgbClr val="C00000"/>
                </a:solidFill>
              </a:rPr>
              <a:t>خلال ثلاثين يوما </a:t>
            </a:r>
            <a:r>
              <a:rPr lang="ar-JO" sz="3000" dirty="0" smtClean="0"/>
              <a:t>التالية لتاريخ انتهاء مدة الاعتراض في حالة عدم تقديمه.</a:t>
            </a:r>
            <a:endParaRPr lang="ar-SA" sz="3000" dirty="0" smtClean="0"/>
          </a:p>
          <a:p>
            <a:pPr>
              <a:buNone/>
            </a:pPr>
            <a:endParaRPr lang="en-US" sz="3000" dirty="0" smtClean="0"/>
          </a:p>
          <a:p>
            <a:r>
              <a:rPr lang="ar-JO" sz="3000" dirty="0" smtClean="0"/>
              <a:t>وتعتبر هذه اللجان والمكاتب من اللجان الادارية ذات الاختصاص القضائي ومن ثم تكتسب القرارات الصادرة عنها في هذا الشأن صفة الأعمال القضائية .</a:t>
            </a:r>
            <a:endParaRPr lang="en-US"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12</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9324528" cy="6237312"/>
          </a:xfrm>
        </p:spPr>
        <p:txBody>
          <a:bodyPr>
            <a:normAutofit fontScale="92500"/>
          </a:bodyPr>
          <a:lstStyle/>
          <a:p>
            <a:r>
              <a:rPr lang="ar-JO" dirty="0" smtClean="0">
                <a:solidFill>
                  <a:srgbClr val="0070C0"/>
                </a:solidFill>
              </a:rPr>
              <a:t>تتحدد ولاية هذه اللجان والمكاتب في الفصل في المنازعات الناشئة عن تطبيق نظام الأوراق التجارية في مناطق اختصاصها </a:t>
            </a:r>
            <a:r>
              <a:rPr lang="ar-SA" dirty="0" smtClean="0"/>
              <a:t>، </a:t>
            </a:r>
            <a:r>
              <a:rPr lang="ar-JO" dirty="0" smtClean="0"/>
              <a:t>ويترتب على ذلك النتائج الت</a:t>
            </a:r>
            <a:r>
              <a:rPr lang="ar-SA" dirty="0" smtClean="0"/>
              <a:t>ال</a:t>
            </a:r>
            <a:r>
              <a:rPr lang="ar-JO" dirty="0" smtClean="0"/>
              <a:t>ية : </a:t>
            </a:r>
            <a:endParaRPr lang="en-US" dirty="0" smtClean="0"/>
          </a:p>
          <a:p>
            <a:r>
              <a:rPr lang="ar-JO" b="1" dirty="0" smtClean="0">
                <a:solidFill>
                  <a:srgbClr val="FF0000"/>
                </a:solidFill>
              </a:rPr>
              <a:t>الأولى </a:t>
            </a:r>
            <a:r>
              <a:rPr lang="ar-JO" dirty="0" smtClean="0"/>
              <a:t>: أنه </a:t>
            </a:r>
            <a:r>
              <a:rPr lang="ar-JO" dirty="0" smtClean="0">
                <a:solidFill>
                  <a:srgbClr val="C00000"/>
                </a:solidFill>
              </a:rPr>
              <a:t>لا يجوز رفع أي دعوى بِشأن الأوراق التجارية أمام أي جهة قضائية أخرى في مناطق اختصاص هذه اللجان والمكاتب </a:t>
            </a:r>
            <a:r>
              <a:rPr lang="ar-JO" dirty="0" smtClean="0"/>
              <a:t>، وإذا رفعت مثل هذه الدعوى وجب على الجهة القضائية المرفوعة أمامها أن تقضي بعدم اختصاصها ولائيا بنظر الدعوى وهي تقضي بذلك من تلقاء نفسها ولو لم يطلبه الخصوم لأن هذا الاختصاص يتعلق بالنظام العام . </a:t>
            </a:r>
            <a:endParaRPr lang="ar-SA" dirty="0" smtClean="0"/>
          </a:p>
          <a:p>
            <a:r>
              <a:rPr lang="ar-JO" b="1" u="sng" dirty="0" smtClean="0">
                <a:solidFill>
                  <a:srgbClr val="FF0000"/>
                </a:solidFill>
              </a:rPr>
              <a:t>والثانية</a:t>
            </a:r>
            <a:r>
              <a:rPr lang="ar-JO" dirty="0" smtClean="0">
                <a:solidFill>
                  <a:srgbClr val="FF0000"/>
                </a:solidFill>
              </a:rPr>
              <a:t> </a:t>
            </a:r>
            <a:r>
              <a:rPr lang="ar-JO" dirty="0" smtClean="0"/>
              <a:t>: أن انعقاد ولاية هذه اللجان والمكاتب يتطلب </a:t>
            </a:r>
            <a:r>
              <a:rPr lang="ar-JO" dirty="0" smtClean="0">
                <a:solidFill>
                  <a:srgbClr val="C00000"/>
                </a:solidFill>
              </a:rPr>
              <a:t>أن تكون الورقة التي يثور بشأنها النزاع </a:t>
            </a:r>
            <a:r>
              <a:rPr lang="ar-SA" dirty="0" smtClean="0">
                <a:solidFill>
                  <a:srgbClr val="C00000"/>
                </a:solidFill>
              </a:rPr>
              <a:t>إما</a:t>
            </a:r>
            <a:r>
              <a:rPr lang="ar-JO" dirty="0" smtClean="0">
                <a:solidFill>
                  <a:srgbClr val="C00000"/>
                </a:solidFill>
              </a:rPr>
              <a:t> كمبيالة أو سندا لأمر أو شيكا</a:t>
            </a:r>
            <a:r>
              <a:rPr lang="ar-SA" dirty="0" smtClean="0"/>
              <a:t> ، و</a:t>
            </a:r>
            <a:r>
              <a:rPr lang="ar-JO" dirty="0" smtClean="0"/>
              <a:t>يستوى في ذلك أن تتعلق المنازعة بالحق الخاص أو بالحق العام ويستوي أيضا أن يكون الالتزام الأصلي </a:t>
            </a:r>
            <a:r>
              <a:rPr lang="ar-SA" dirty="0" smtClean="0"/>
              <a:t> </a:t>
            </a:r>
            <a:r>
              <a:rPr lang="ar-JO" dirty="0" smtClean="0"/>
              <a:t>( الدين الذي نشأت بسببه ) ذو طبيعة تجارية أو مدنية </a:t>
            </a:r>
            <a:r>
              <a:rPr lang="ar-SA" dirty="0" smtClean="0"/>
              <a:t>.</a:t>
            </a:r>
          </a:p>
          <a:p>
            <a:r>
              <a:rPr lang="ar-JO" b="1" u="sng" dirty="0" smtClean="0">
                <a:solidFill>
                  <a:srgbClr val="FF0000"/>
                </a:solidFill>
              </a:rPr>
              <a:t>والثالثة</a:t>
            </a:r>
            <a:r>
              <a:rPr lang="ar-JO" b="1" dirty="0" smtClean="0">
                <a:solidFill>
                  <a:srgbClr val="FF0000"/>
                </a:solidFill>
              </a:rPr>
              <a:t> </a:t>
            </a:r>
            <a:r>
              <a:rPr lang="ar-JO" dirty="0" smtClean="0"/>
              <a:t>: أن اختصاص هذه اللجان والمكاتب </a:t>
            </a:r>
            <a:r>
              <a:rPr lang="ar-JO" dirty="0" smtClean="0">
                <a:solidFill>
                  <a:srgbClr val="FF0000"/>
                </a:solidFill>
              </a:rPr>
              <a:t>لا يشمل </a:t>
            </a:r>
            <a:r>
              <a:rPr lang="ar-JO" dirty="0" smtClean="0">
                <a:solidFill>
                  <a:srgbClr val="C00000"/>
                </a:solidFill>
              </a:rPr>
              <a:t>الفصل في المنازاعات المتعلقة </a:t>
            </a:r>
            <a:r>
              <a:rPr lang="ar-JO" dirty="0" smtClean="0">
                <a:solidFill>
                  <a:srgbClr val="FF0000"/>
                </a:solidFill>
              </a:rPr>
              <a:t>بالعلاقة الأصلية </a:t>
            </a:r>
            <a:r>
              <a:rPr lang="ar-JO" dirty="0" smtClean="0">
                <a:solidFill>
                  <a:srgbClr val="C00000"/>
                </a:solidFill>
              </a:rPr>
              <a:t>التي أنشأت الورقة التجارية</a:t>
            </a:r>
            <a:r>
              <a:rPr lang="ar-JO" dirty="0" smtClean="0"/>
              <a:t> للوفاء بالدين الناشيء عنها </a:t>
            </a:r>
            <a:r>
              <a:rPr lang="ar-JO" dirty="0" smtClean="0">
                <a:solidFill>
                  <a:srgbClr val="FF0000"/>
                </a:solidFill>
              </a:rPr>
              <a:t>ولا يشمل طلب تعويض الضرر</a:t>
            </a:r>
            <a:r>
              <a:rPr lang="ar-JO" dirty="0" smtClean="0">
                <a:solidFill>
                  <a:srgbClr val="C00000"/>
                </a:solidFill>
              </a:rPr>
              <a:t> الناشئ عن عدم الوفاء بالورقة في الميعاد المقرر.</a:t>
            </a:r>
            <a:endParaRPr lang="en-US" dirty="0" smtClean="0">
              <a:solidFill>
                <a:srgbClr val="C00000"/>
              </a:solidFill>
            </a:endParaRPr>
          </a:p>
          <a:p>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13</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08112"/>
          </a:xfrm>
        </p:spPr>
        <p:txBody>
          <a:bodyPr>
            <a:normAutofit fontScale="90000"/>
          </a:bodyPr>
          <a:lstStyle/>
          <a:p>
            <a:pPr algn="ctr"/>
            <a:r>
              <a:rPr lang="ar-JO" b="1" dirty="0" smtClean="0"/>
              <a:t>إنشاء الكمبيالة </a:t>
            </a:r>
            <a:r>
              <a:rPr lang="en-US" dirty="0" smtClean="0"/>
              <a:t/>
            </a:r>
            <a:br>
              <a:rPr lang="en-US" dirty="0" smtClean="0"/>
            </a:br>
            <a:endParaRPr lang="ar-SA" dirty="0"/>
          </a:p>
        </p:txBody>
      </p:sp>
      <p:sp>
        <p:nvSpPr>
          <p:cNvPr id="3" name="Content Placeholder 2"/>
          <p:cNvSpPr>
            <a:spLocks noGrp="1"/>
          </p:cNvSpPr>
          <p:nvPr>
            <p:ph idx="1"/>
          </p:nvPr>
        </p:nvSpPr>
        <p:spPr>
          <a:xfrm>
            <a:off x="467544" y="1484784"/>
            <a:ext cx="8280920" cy="5184576"/>
          </a:xfrm>
        </p:spPr>
        <p:txBody>
          <a:bodyPr>
            <a:noAutofit/>
          </a:bodyPr>
          <a:lstStyle/>
          <a:p>
            <a:pPr algn="ctr"/>
            <a:r>
              <a:rPr lang="ar-SA" sz="3200" dirty="0" smtClean="0"/>
              <a:t> إن </a:t>
            </a:r>
            <a:r>
              <a:rPr lang="ar-JO" sz="3200" dirty="0" smtClean="0"/>
              <a:t>إنشاء الكمبيالة يعتبر تصرفا قانونيا ينشأ بموجبه التزاما صرفيا في ذمة منش</a:t>
            </a:r>
            <a:r>
              <a:rPr lang="ar-SA" sz="3200" dirty="0" smtClean="0"/>
              <a:t>ئ</a:t>
            </a:r>
            <a:r>
              <a:rPr lang="ar-JO" sz="3200" dirty="0" smtClean="0"/>
              <a:t>ها ( الساحب</a:t>
            </a:r>
            <a:r>
              <a:rPr lang="ar-SA" sz="3200" dirty="0" smtClean="0"/>
              <a:t> </a:t>
            </a:r>
            <a:r>
              <a:rPr lang="ar-JO" sz="3200" dirty="0" smtClean="0"/>
              <a:t>)</a:t>
            </a:r>
            <a:r>
              <a:rPr lang="ar-SA" sz="3200" dirty="0" smtClean="0"/>
              <a:t> .</a:t>
            </a:r>
          </a:p>
          <a:p>
            <a:pPr algn="ctr">
              <a:buNone/>
            </a:pPr>
            <a:r>
              <a:rPr lang="ar-JO" sz="3200" dirty="0" smtClean="0">
                <a:solidFill>
                  <a:srgbClr val="FF0000"/>
                </a:solidFill>
              </a:rPr>
              <a:t> </a:t>
            </a:r>
            <a:endParaRPr lang="ar-SA" sz="3200" dirty="0" smtClean="0">
              <a:solidFill>
                <a:srgbClr val="FF0000"/>
              </a:solidFill>
            </a:endParaRPr>
          </a:p>
          <a:p>
            <a:pPr algn="ctr"/>
            <a:r>
              <a:rPr lang="ar-JO" sz="3200" dirty="0" smtClean="0">
                <a:solidFill>
                  <a:srgbClr val="FF0000"/>
                </a:solidFill>
              </a:rPr>
              <a:t>ولكي ينشأ هذا الالتزام الصرفي صحيحا يجب أن تتوافر له الأركان الموضوعية العامة وهي</a:t>
            </a:r>
            <a:r>
              <a:rPr lang="ar-SA" sz="3200" dirty="0" smtClean="0">
                <a:solidFill>
                  <a:srgbClr val="FF0000"/>
                </a:solidFill>
              </a:rPr>
              <a:t> </a:t>
            </a:r>
            <a:r>
              <a:rPr lang="ar-SA" sz="3200" dirty="0" smtClean="0"/>
              <a:t>:</a:t>
            </a:r>
          </a:p>
          <a:p>
            <a:pPr algn="ctr">
              <a:buNone/>
            </a:pPr>
            <a:r>
              <a:rPr lang="ar-SA" sz="3200" dirty="0" smtClean="0">
                <a:solidFill>
                  <a:srgbClr val="0070C0"/>
                </a:solidFill>
              </a:rPr>
              <a:t>1- </a:t>
            </a:r>
            <a:r>
              <a:rPr lang="ar-JO" sz="3200" dirty="0" smtClean="0">
                <a:solidFill>
                  <a:srgbClr val="0070C0"/>
                </a:solidFill>
              </a:rPr>
              <a:t> الرضا </a:t>
            </a:r>
            <a:endParaRPr lang="ar-SA" sz="3200" dirty="0" smtClean="0">
              <a:solidFill>
                <a:srgbClr val="0070C0"/>
              </a:solidFill>
            </a:endParaRPr>
          </a:p>
          <a:p>
            <a:pPr algn="ctr">
              <a:buNone/>
            </a:pPr>
            <a:r>
              <a:rPr lang="ar-SA" sz="3200" dirty="0" smtClean="0">
                <a:solidFill>
                  <a:srgbClr val="0070C0"/>
                </a:solidFill>
              </a:rPr>
              <a:t>2- </a:t>
            </a:r>
            <a:r>
              <a:rPr lang="ar-JO" sz="3200" dirty="0" smtClean="0">
                <a:solidFill>
                  <a:srgbClr val="0070C0"/>
                </a:solidFill>
              </a:rPr>
              <a:t>المحل </a:t>
            </a:r>
            <a:endParaRPr lang="ar-SA" sz="3200" dirty="0" smtClean="0">
              <a:solidFill>
                <a:srgbClr val="0070C0"/>
              </a:solidFill>
            </a:endParaRPr>
          </a:p>
          <a:p>
            <a:pPr algn="ctr">
              <a:buNone/>
            </a:pPr>
            <a:r>
              <a:rPr lang="ar-SA" sz="3200" dirty="0" smtClean="0">
                <a:solidFill>
                  <a:srgbClr val="0070C0"/>
                </a:solidFill>
              </a:rPr>
              <a:t>3- </a:t>
            </a:r>
            <a:r>
              <a:rPr lang="ar-JO" sz="3200" dirty="0" smtClean="0">
                <a:solidFill>
                  <a:srgbClr val="0070C0"/>
                </a:solidFill>
              </a:rPr>
              <a:t>السبب </a:t>
            </a:r>
            <a:endParaRPr lang="ar-SA" sz="3200" dirty="0" smtClean="0">
              <a:solidFill>
                <a:srgbClr val="0070C0"/>
              </a:solidFill>
            </a:endParaRPr>
          </a:p>
          <a:p>
            <a:pPr algn="ctr">
              <a:buNone/>
            </a:pPr>
            <a:r>
              <a:rPr lang="ar-SA" sz="3200" dirty="0" smtClean="0">
                <a:solidFill>
                  <a:srgbClr val="0070C0"/>
                </a:solidFill>
              </a:rPr>
              <a:t>4- </a:t>
            </a:r>
            <a:r>
              <a:rPr lang="ar-JO" sz="3200" dirty="0" smtClean="0">
                <a:solidFill>
                  <a:srgbClr val="0070C0"/>
                </a:solidFill>
              </a:rPr>
              <a:t>الأهلية </a:t>
            </a:r>
            <a:endParaRPr lang="en-US" sz="3200" dirty="0" smtClean="0">
              <a:solidFill>
                <a:srgbClr val="0070C0"/>
              </a:solidFill>
            </a:endParaRPr>
          </a:p>
          <a:p>
            <a:endParaRPr lang="ar-SA" sz="32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14</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9144000" cy="6237312"/>
          </a:xfrm>
        </p:spPr>
        <p:txBody>
          <a:bodyPr>
            <a:normAutofit lnSpcReduction="10000"/>
          </a:bodyPr>
          <a:lstStyle/>
          <a:p>
            <a:pPr>
              <a:buNone/>
            </a:pPr>
            <a:r>
              <a:rPr lang="ar-JO" b="1" dirty="0" smtClean="0">
                <a:solidFill>
                  <a:srgbClr val="FF0000"/>
                </a:solidFill>
              </a:rPr>
              <a:t>أولا :</a:t>
            </a:r>
            <a:r>
              <a:rPr lang="ar-SA" b="1" dirty="0" smtClean="0">
                <a:solidFill>
                  <a:srgbClr val="FF0000"/>
                </a:solidFill>
              </a:rPr>
              <a:t> </a:t>
            </a:r>
            <a:r>
              <a:rPr lang="ar-JO" b="1" dirty="0" smtClean="0">
                <a:solidFill>
                  <a:srgbClr val="FF0000"/>
                </a:solidFill>
              </a:rPr>
              <a:t>الرضا الصحيح</a:t>
            </a:r>
            <a:endParaRPr lang="en-US" dirty="0" smtClean="0">
              <a:solidFill>
                <a:srgbClr val="FF0000"/>
              </a:solidFill>
            </a:endParaRPr>
          </a:p>
          <a:p>
            <a:pPr>
              <a:buNone/>
            </a:pPr>
            <a:r>
              <a:rPr lang="ar-SA" dirty="0" smtClean="0"/>
              <a:t>    </a:t>
            </a:r>
            <a:r>
              <a:rPr lang="ar-SA" dirty="0" smtClean="0">
                <a:solidFill>
                  <a:srgbClr val="0070C0"/>
                </a:solidFill>
              </a:rPr>
              <a:t> </a:t>
            </a:r>
            <a:r>
              <a:rPr lang="ar-JO" dirty="0" smtClean="0">
                <a:solidFill>
                  <a:srgbClr val="0070C0"/>
                </a:solidFill>
              </a:rPr>
              <a:t>يعتبر الرضا ركنا أساسيا لنشأة الالتزام الصرفي</a:t>
            </a:r>
            <a:r>
              <a:rPr lang="ar-SA" dirty="0" smtClean="0">
                <a:solidFill>
                  <a:srgbClr val="0070C0"/>
                </a:solidFill>
              </a:rPr>
              <a:t>، </a:t>
            </a:r>
            <a:r>
              <a:rPr lang="ar-JO" dirty="0" smtClean="0">
                <a:solidFill>
                  <a:srgbClr val="0070C0"/>
                </a:solidFill>
              </a:rPr>
              <a:t> أي أن يكون </a:t>
            </a:r>
            <a:r>
              <a:rPr lang="ar-JO" dirty="0" smtClean="0">
                <a:solidFill>
                  <a:srgbClr val="FFC000"/>
                </a:solidFill>
              </a:rPr>
              <a:t>توقيع الساحب عن </a:t>
            </a:r>
            <a:r>
              <a:rPr lang="ar-JO" dirty="0" smtClean="0">
                <a:solidFill>
                  <a:srgbClr val="FF0000"/>
                </a:solidFill>
              </a:rPr>
              <a:t>إرادة حقيقية </a:t>
            </a:r>
            <a:r>
              <a:rPr lang="ar-JO" dirty="0" smtClean="0">
                <a:solidFill>
                  <a:srgbClr val="0070C0"/>
                </a:solidFill>
              </a:rPr>
              <a:t>تعبر عن رغبته في الالتزام بدفع قيمتها</a:t>
            </a:r>
            <a:r>
              <a:rPr lang="en-US" dirty="0" smtClean="0">
                <a:solidFill>
                  <a:srgbClr val="0070C0"/>
                </a:solidFill>
              </a:rPr>
              <a:t> . </a:t>
            </a:r>
          </a:p>
          <a:p>
            <a:pPr>
              <a:buNone/>
            </a:pPr>
            <a:r>
              <a:rPr lang="ar-JO" dirty="0" smtClean="0">
                <a:solidFill>
                  <a:srgbClr val="0070C0"/>
                </a:solidFill>
              </a:rPr>
              <a:t> فإذا </a:t>
            </a:r>
            <a:r>
              <a:rPr lang="ar-JO" dirty="0" smtClean="0">
                <a:solidFill>
                  <a:srgbClr val="FF0000"/>
                </a:solidFill>
              </a:rPr>
              <a:t>انعدم رضا </a:t>
            </a:r>
            <a:r>
              <a:rPr lang="ar-JO" dirty="0" smtClean="0">
                <a:solidFill>
                  <a:srgbClr val="0070C0"/>
                </a:solidFill>
              </a:rPr>
              <a:t>ساحب الكمبيالة كان الالتزام الصرفي</a:t>
            </a:r>
            <a:r>
              <a:rPr lang="ar-JO" dirty="0" smtClean="0">
                <a:solidFill>
                  <a:srgbClr val="FF0000"/>
                </a:solidFill>
              </a:rPr>
              <a:t> باطلا </a:t>
            </a:r>
            <a:r>
              <a:rPr lang="ar-SA" dirty="0" smtClean="0">
                <a:solidFill>
                  <a:srgbClr val="0070C0"/>
                </a:solidFill>
              </a:rPr>
              <a:t>، </a:t>
            </a:r>
            <a:r>
              <a:rPr lang="ar-JO" dirty="0" smtClean="0">
                <a:solidFill>
                  <a:srgbClr val="FFC000"/>
                </a:solidFill>
              </a:rPr>
              <a:t>ويقوم دليلا على انعدام الرضا أن يثبت تزوير توقيعه عليها</a:t>
            </a:r>
            <a:r>
              <a:rPr lang="ar-SA" dirty="0" smtClean="0">
                <a:solidFill>
                  <a:srgbClr val="FFC000"/>
                </a:solidFill>
              </a:rPr>
              <a:t> </a:t>
            </a:r>
            <a:r>
              <a:rPr lang="ar-JO" dirty="0" smtClean="0">
                <a:solidFill>
                  <a:srgbClr val="FFC000"/>
                </a:solidFill>
              </a:rPr>
              <a:t>.</a:t>
            </a:r>
            <a:endParaRPr lang="en-US" dirty="0" smtClean="0">
              <a:solidFill>
                <a:srgbClr val="FFC000"/>
              </a:solidFill>
            </a:endParaRPr>
          </a:p>
          <a:p>
            <a:pPr>
              <a:buNone/>
            </a:pPr>
            <a:r>
              <a:rPr lang="ar-SA" dirty="0" smtClean="0"/>
              <a:t> </a:t>
            </a:r>
            <a:r>
              <a:rPr lang="ar-JO" dirty="0" smtClean="0"/>
              <a:t>يجب أن يكون </a:t>
            </a:r>
            <a:r>
              <a:rPr lang="ar-SA" dirty="0" smtClean="0">
                <a:solidFill>
                  <a:srgbClr val="FF0000"/>
                </a:solidFill>
              </a:rPr>
              <a:t>الرضا </a:t>
            </a:r>
            <a:r>
              <a:rPr lang="ar-JO" dirty="0" smtClean="0">
                <a:solidFill>
                  <a:srgbClr val="FF0000"/>
                </a:solidFill>
              </a:rPr>
              <a:t>صحيحا خاليا من العيوب </a:t>
            </a:r>
            <a:r>
              <a:rPr lang="ar-JO" dirty="0" smtClean="0"/>
              <a:t>الغلط والتدليس والإكراه والاستغلال </a:t>
            </a:r>
            <a:r>
              <a:rPr lang="ar-JO" dirty="0" smtClean="0">
                <a:solidFill>
                  <a:srgbClr val="C00000"/>
                </a:solidFill>
              </a:rPr>
              <a:t>وإلا كان الالتزام الصرفي </a:t>
            </a:r>
            <a:r>
              <a:rPr lang="ar-JO" dirty="0" smtClean="0">
                <a:solidFill>
                  <a:srgbClr val="FF0000"/>
                </a:solidFill>
              </a:rPr>
              <a:t>قابلا للإبطال </a:t>
            </a:r>
            <a:r>
              <a:rPr lang="ar-JO" dirty="0" smtClean="0"/>
              <a:t>بناء على طلب الساحب</a:t>
            </a:r>
            <a:r>
              <a:rPr lang="ar-SA" dirty="0" smtClean="0"/>
              <a:t>  </a:t>
            </a:r>
            <a:r>
              <a:rPr lang="ar-JO" dirty="0" smtClean="0"/>
              <a:t>( مع مراعاة أن هذا البطلان لا يجوز التمسك به إلا في مواجهة الحامل الذي تربطه علاقة مباشرة مع من يتمسك به مثل الساحب والمستفيد أو المظهر والمظهر اليه</a:t>
            </a:r>
            <a:r>
              <a:rPr lang="ar-SA" dirty="0" smtClean="0"/>
              <a:t> ) .</a:t>
            </a:r>
          </a:p>
          <a:p>
            <a:pPr>
              <a:buNone/>
            </a:pPr>
            <a:r>
              <a:rPr lang="ar-JO" dirty="0" smtClean="0">
                <a:solidFill>
                  <a:srgbClr val="00B050"/>
                </a:solidFill>
              </a:rPr>
              <a:t> أما إذا ظهرت الكمبيالة الى حامل حسن النية فلا يجوز للساحب أن يتمسك في مواجهته بهذا البطلان لان التظهير يطهره .</a:t>
            </a:r>
            <a:endParaRPr lang="ar-SA" dirty="0" smtClean="0">
              <a:solidFill>
                <a:srgbClr val="00B050"/>
              </a:solidFill>
            </a:endParaRPr>
          </a:p>
          <a:p>
            <a:pPr>
              <a:buNone/>
            </a:pPr>
            <a:r>
              <a:rPr lang="ar-JO" dirty="0" smtClean="0"/>
              <a:t> </a:t>
            </a:r>
            <a:r>
              <a:rPr lang="ar-JO" dirty="0" smtClean="0">
                <a:solidFill>
                  <a:srgbClr val="FF0000"/>
                </a:solidFill>
              </a:rPr>
              <a:t>ويعتبر التوقيع الصحيح على الكمبيالة قرينة على صحة الرضا </a:t>
            </a:r>
            <a:r>
              <a:rPr lang="ar-SA" dirty="0" smtClean="0"/>
              <a:t>، </a:t>
            </a:r>
            <a:r>
              <a:rPr lang="ar-JO" dirty="0" smtClean="0">
                <a:solidFill>
                  <a:srgbClr val="FF0000"/>
                </a:solidFill>
              </a:rPr>
              <a:t>ولكنها قرينة بسيطة </a:t>
            </a:r>
            <a:r>
              <a:rPr lang="ar-JO" dirty="0" smtClean="0"/>
              <a:t>ومن ثم يجوز للساحب إثبات عكسها أي إثبات انعدام إرادة الالتزام أو أن هذه الإرادة كانت معيبة بأحد العيوب المعتبرة نظاما</a:t>
            </a:r>
            <a:r>
              <a:rPr lang="ar-SA" dirty="0" smtClean="0"/>
              <a:t> </a:t>
            </a:r>
            <a:r>
              <a:rPr lang="ar-JO" dirty="0" smtClean="0"/>
              <a:t>.</a:t>
            </a:r>
            <a:endParaRPr lang="en-US" dirty="0" smtClean="0"/>
          </a:p>
          <a:p>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8496944" cy="6021288"/>
          </a:xfrm>
        </p:spPr>
        <p:txBody>
          <a:bodyPr>
            <a:normAutofit/>
          </a:bodyPr>
          <a:lstStyle/>
          <a:p>
            <a:r>
              <a:rPr lang="ar-JO" sz="3000" b="1" dirty="0" smtClean="0">
                <a:solidFill>
                  <a:srgbClr val="FF0000"/>
                </a:solidFill>
              </a:rPr>
              <a:t>ثانيا : المحل </a:t>
            </a:r>
            <a:endParaRPr lang="en-US" sz="3000" dirty="0" smtClean="0">
              <a:solidFill>
                <a:srgbClr val="FF0000"/>
              </a:solidFill>
            </a:endParaRPr>
          </a:p>
          <a:p>
            <a:pPr>
              <a:buNone/>
            </a:pPr>
            <a:r>
              <a:rPr lang="ar-SA" sz="3000" dirty="0" smtClean="0">
                <a:solidFill>
                  <a:srgbClr val="0070C0"/>
                </a:solidFill>
              </a:rPr>
              <a:t>    </a:t>
            </a:r>
            <a:r>
              <a:rPr lang="ar-JO" sz="3000" dirty="0" smtClean="0">
                <a:solidFill>
                  <a:srgbClr val="0070C0"/>
                </a:solidFill>
              </a:rPr>
              <a:t> يتمثل محل الكمبيالة </a:t>
            </a:r>
            <a:r>
              <a:rPr lang="ar-JO" sz="3000" dirty="0" smtClean="0"/>
              <a:t>( الالتزام الصرفي ) </a:t>
            </a:r>
            <a:r>
              <a:rPr lang="ar-JO" sz="3000" dirty="0" smtClean="0">
                <a:solidFill>
                  <a:srgbClr val="0070C0"/>
                </a:solidFill>
              </a:rPr>
              <a:t>في الالتزام بدفع مبلغ نقدي</a:t>
            </a:r>
            <a:r>
              <a:rPr lang="ar-JO" sz="3000" dirty="0" smtClean="0"/>
              <a:t> سواء كان نقدا وطنيا أو أجنبيا مسموح التعامل به داخل المملكة </a:t>
            </a:r>
            <a:r>
              <a:rPr lang="ar-SA" sz="3000" dirty="0" smtClean="0"/>
              <a:t>، </a:t>
            </a:r>
            <a:r>
              <a:rPr lang="ar-JO" sz="3000" dirty="0" smtClean="0"/>
              <a:t>ولذلك </a:t>
            </a:r>
            <a:r>
              <a:rPr lang="ar-JO" sz="3000" dirty="0" smtClean="0">
                <a:solidFill>
                  <a:srgbClr val="0070C0"/>
                </a:solidFill>
              </a:rPr>
              <a:t>فهو التزام مشروع دائما</a:t>
            </a:r>
            <a:r>
              <a:rPr lang="ar-JO" sz="3000" dirty="0" smtClean="0"/>
              <a:t> </a:t>
            </a:r>
            <a:r>
              <a:rPr lang="ar-SA" sz="3000" dirty="0" smtClean="0"/>
              <a:t>.</a:t>
            </a:r>
          </a:p>
          <a:p>
            <a:pPr>
              <a:buNone/>
            </a:pPr>
            <a:endParaRPr lang="ar-SA" sz="3000" dirty="0" smtClean="0"/>
          </a:p>
          <a:p>
            <a:pPr algn="ctr">
              <a:buNone/>
            </a:pPr>
            <a:r>
              <a:rPr lang="ar-JO" sz="3000" dirty="0" smtClean="0">
                <a:solidFill>
                  <a:srgbClr val="00B050"/>
                </a:solidFill>
              </a:rPr>
              <a:t>و</a:t>
            </a:r>
            <a:r>
              <a:rPr lang="ar-SA" sz="3000" dirty="0" smtClean="0">
                <a:solidFill>
                  <a:srgbClr val="00B050"/>
                </a:solidFill>
              </a:rPr>
              <a:t> </a:t>
            </a:r>
            <a:r>
              <a:rPr lang="ar-JO" sz="3000" dirty="0" smtClean="0">
                <a:solidFill>
                  <a:srgbClr val="00B050"/>
                </a:solidFill>
              </a:rPr>
              <a:t>يشترط </a:t>
            </a:r>
            <a:r>
              <a:rPr lang="ar-SA" sz="3000" dirty="0" smtClean="0">
                <a:solidFill>
                  <a:srgbClr val="00B050"/>
                </a:solidFill>
              </a:rPr>
              <a:t>فيه </a:t>
            </a:r>
            <a:r>
              <a:rPr lang="ar-JO" sz="3000" dirty="0" smtClean="0">
                <a:solidFill>
                  <a:srgbClr val="00B050"/>
                </a:solidFill>
              </a:rPr>
              <a:t>أن يكون محددا تحديدا دقيقا في الكمبيالة تطبيقا لمبدأ الكفاية الذاتية </a:t>
            </a:r>
            <a:r>
              <a:rPr lang="ar-SA" sz="3000" dirty="0" smtClean="0">
                <a:solidFill>
                  <a:srgbClr val="00B050"/>
                </a:solidFill>
              </a:rPr>
              <a:t> </a:t>
            </a:r>
            <a:r>
              <a:rPr lang="ar-SA" sz="3000" dirty="0" smtClean="0"/>
              <a:t>.</a:t>
            </a:r>
          </a:p>
          <a:p>
            <a:pPr>
              <a:buNone/>
            </a:pPr>
            <a:r>
              <a:rPr lang="ar-SA" sz="3000" dirty="0" smtClean="0"/>
              <a:t>     </a:t>
            </a:r>
            <a:r>
              <a:rPr lang="ar-JO" sz="3000" dirty="0" smtClean="0">
                <a:solidFill>
                  <a:srgbClr val="0070C0"/>
                </a:solidFill>
              </a:rPr>
              <a:t>فإذا كان محل الالتزام أي شيء غير النقود </a:t>
            </a:r>
            <a:r>
              <a:rPr lang="ar-JO" sz="3000" dirty="0" smtClean="0"/>
              <a:t>أو كان المبلغ غير محدد أو أن تحديده يحتاج الرجوع إلى مستند آخر غير الكمبيالة ، فإنها </a:t>
            </a:r>
            <a:r>
              <a:rPr lang="ar-JO" sz="3000" dirty="0" smtClean="0">
                <a:solidFill>
                  <a:srgbClr val="0070C0"/>
                </a:solidFill>
              </a:rPr>
              <a:t>تفقد صفتها كورقة تجارية </a:t>
            </a:r>
            <a:r>
              <a:rPr lang="ar-JO" sz="3000" dirty="0" smtClean="0"/>
              <a:t>وأصبحت مستند مديونية تنطبق عليه القواعد العامة .</a:t>
            </a:r>
            <a:endParaRPr lang="en-US"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16</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0"/>
            <a:ext cx="8964488" cy="6858000"/>
          </a:xfrm>
        </p:spPr>
        <p:txBody>
          <a:bodyPr>
            <a:noAutofit/>
          </a:bodyPr>
          <a:lstStyle/>
          <a:p>
            <a:pPr>
              <a:buNone/>
            </a:pPr>
            <a:r>
              <a:rPr lang="ar-SA" sz="3000" b="1" dirty="0" smtClean="0">
                <a:solidFill>
                  <a:srgbClr val="FF0000"/>
                </a:solidFill>
              </a:rPr>
              <a:t>    </a:t>
            </a:r>
            <a:r>
              <a:rPr lang="ar-JO" sz="3000" b="1" dirty="0" smtClean="0">
                <a:solidFill>
                  <a:srgbClr val="FF0000"/>
                </a:solidFill>
              </a:rPr>
              <a:t>ثالثا : السبب</a:t>
            </a:r>
            <a:r>
              <a:rPr lang="ar-SA" sz="3000" b="1" dirty="0" smtClean="0">
                <a:solidFill>
                  <a:srgbClr val="FF0000"/>
                </a:solidFill>
              </a:rPr>
              <a:t> .</a:t>
            </a:r>
            <a:endParaRPr lang="en-US" sz="3000" dirty="0" smtClean="0">
              <a:solidFill>
                <a:srgbClr val="FF0000"/>
              </a:solidFill>
            </a:endParaRPr>
          </a:p>
          <a:p>
            <a:pPr>
              <a:buNone/>
            </a:pPr>
            <a:r>
              <a:rPr lang="ar-SA" sz="2700" dirty="0" smtClean="0"/>
              <a:t>      </a:t>
            </a:r>
            <a:r>
              <a:rPr lang="ar-JO" sz="2700" dirty="0" smtClean="0"/>
              <a:t>سبب الالتزام هو </a:t>
            </a:r>
            <a:r>
              <a:rPr lang="ar-JO" sz="2700" dirty="0" smtClean="0">
                <a:solidFill>
                  <a:srgbClr val="0070C0"/>
                </a:solidFill>
              </a:rPr>
              <a:t>العلاقة الأصلية التي توجد بين الساحب والمستفيد </a:t>
            </a:r>
            <a:r>
              <a:rPr lang="ar-SA" sz="2700" dirty="0" smtClean="0"/>
              <a:t>.</a:t>
            </a:r>
          </a:p>
          <a:p>
            <a:pPr>
              <a:buNone/>
            </a:pPr>
            <a:r>
              <a:rPr lang="ar-SA" sz="2700" dirty="0" smtClean="0"/>
              <a:t>    </a:t>
            </a:r>
            <a:r>
              <a:rPr lang="ar-JO" sz="2700" dirty="0" smtClean="0">
                <a:solidFill>
                  <a:srgbClr val="FF0000"/>
                </a:solidFill>
              </a:rPr>
              <a:t>ولم يشترط نظام الأوراق التجارية ذكر سبب الالتزام </a:t>
            </a:r>
            <a:r>
              <a:rPr lang="ar-JO" sz="2700" dirty="0" smtClean="0"/>
              <a:t>كأحد </a:t>
            </a:r>
            <a:r>
              <a:rPr lang="ar-JO" sz="2700" dirty="0" smtClean="0">
                <a:solidFill>
                  <a:srgbClr val="C00000"/>
                </a:solidFill>
              </a:rPr>
              <a:t>البيانات الإلزامية</a:t>
            </a:r>
            <a:r>
              <a:rPr lang="ar-JO" sz="2700" dirty="0" smtClean="0"/>
              <a:t> في الكمبيالة ومع ذلك يجوز ذكر هذا السبب كأحد </a:t>
            </a:r>
            <a:r>
              <a:rPr lang="ar-JO" sz="2700" dirty="0" smtClean="0">
                <a:solidFill>
                  <a:srgbClr val="C00000"/>
                </a:solidFill>
              </a:rPr>
              <a:t>البيانات الاختيارية </a:t>
            </a:r>
            <a:r>
              <a:rPr lang="ar-JO" sz="2700" dirty="0" smtClean="0"/>
              <a:t>في الكمبيالة .</a:t>
            </a:r>
            <a:endParaRPr lang="en-US" sz="2700" dirty="0" smtClean="0"/>
          </a:p>
          <a:p>
            <a:pPr>
              <a:buNone/>
            </a:pPr>
            <a:r>
              <a:rPr lang="ar-SA" sz="2700" dirty="0" smtClean="0"/>
              <a:t>      </a:t>
            </a:r>
            <a:r>
              <a:rPr lang="ar-JO" sz="2700" dirty="0" smtClean="0">
                <a:solidFill>
                  <a:srgbClr val="FF0000"/>
                </a:solidFill>
              </a:rPr>
              <a:t>اذا انعدم سبب الالتزام </a:t>
            </a:r>
            <a:r>
              <a:rPr lang="ar-SA" sz="2700" dirty="0" smtClean="0"/>
              <a:t>(</a:t>
            </a:r>
            <a:r>
              <a:rPr lang="ar-JO" sz="2700" dirty="0" smtClean="0"/>
              <a:t>كأن يقضي ببطلان عقد البيع الذي تحررت الكمبيالة للوفاء بالثمن الثابت فيه</a:t>
            </a:r>
            <a:r>
              <a:rPr lang="ar-SA" sz="2700" dirty="0" smtClean="0"/>
              <a:t>)</a:t>
            </a:r>
            <a:r>
              <a:rPr lang="ar-JO" sz="2700" dirty="0" smtClean="0"/>
              <a:t>أو</a:t>
            </a:r>
            <a:r>
              <a:rPr lang="ar-SA" sz="2700" dirty="0" smtClean="0"/>
              <a:t>(</a:t>
            </a:r>
            <a:r>
              <a:rPr lang="ar-JO" sz="2700" dirty="0" smtClean="0"/>
              <a:t>قضي ببراءة الساحب من الخطأ الذي تحررت الكمبيالة لتعويضه مثلا </a:t>
            </a:r>
            <a:r>
              <a:rPr lang="ar-SA" sz="2700" dirty="0" smtClean="0"/>
              <a:t>) </a:t>
            </a:r>
            <a:r>
              <a:rPr lang="ar-JO" sz="2700" dirty="0" smtClean="0">
                <a:solidFill>
                  <a:srgbClr val="FF0000"/>
                </a:solidFill>
              </a:rPr>
              <a:t>يكون الالتزام الصرفي باطلا </a:t>
            </a:r>
            <a:r>
              <a:rPr lang="ar-JO" sz="2700" dirty="0" smtClean="0"/>
              <a:t>لانتفاء السبب</a:t>
            </a:r>
            <a:r>
              <a:rPr lang="ar-SA" sz="2700" dirty="0" smtClean="0"/>
              <a:t> .</a:t>
            </a:r>
            <a:r>
              <a:rPr lang="ar-JO" sz="2700" dirty="0" smtClean="0"/>
              <a:t> </a:t>
            </a:r>
            <a:endParaRPr lang="ar-SA" sz="2700" dirty="0" smtClean="0"/>
          </a:p>
          <a:p>
            <a:pPr>
              <a:buNone/>
            </a:pPr>
            <a:r>
              <a:rPr lang="ar-JO" sz="2700" dirty="0" smtClean="0"/>
              <a:t>ولكن يجب أن يكون هذا السبب </a:t>
            </a:r>
            <a:r>
              <a:rPr lang="ar-JO" sz="2700" dirty="0" smtClean="0">
                <a:solidFill>
                  <a:schemeClr val="accent3"/>
                </a:solidFill>
              </a:rPr>
              <a:t>مشروعا</a:t>
            </a:r>
            <a:r>
              <a:rPr lang="ar-JO" sz="2700" dirty="0" smtClean="0"/>
              <a:t> ، </a:t>
            </a:r>
            <a:r>
              <a:rPr lang="ar-JO" sz="2700" dirty="0" smtClean="0">
                <a:solidFill>
                  <a:srgbClr val="0070C0"/>
                </a:solidFill>
              </a:rPr>
              <a:t>فإذا كان السبب غير مشروع </a:t>
            </a:r>
            <a:r>
              <a:rPr lang="ar-JO" sz="2700" dirty="0" smtClean="0"/>
              <a:t>كأن</a:t>
            </a:r>
            <a:r>
              <a:rPr lang="ar-SA" sz="2700" dirty="0" smtClean="0"/>
              <a:t>        (</a:t>
            </a:r>
            <a:r>
              <a:rPr lang="ar-JO" sz="2700" dirty="0" smtClean="0"/>
              <a:t> تحرر الكمبيالة للوفاء برشوة أو بدين قمار أو بثمن خمر أو خنزير أو بربا أو نظير علاقة غير مشروعة </a:t>
            </a:r>
            <a:r>
              <a:rPr lang="ar-SA" sz="2700" dirty="0" smtClean="0"/>
              <a:t>) </a:t>
            </a:r>
            <a:r>
              <a:rPr lang="ar-JO" sz="2700" dirty="0" smtClean="0">
                <a:solidFill>
                  <a:srgbClr val="0070C0"/>
                </a:solidFill>
              </a:rPr>
              <a:t>فإن الالتزام الصرفي يكون باطلا </a:t>
            </a:r>
            <a:r>
              <a:rPr lang="ar-SA" sz="2700" dirty="0" smtClean="0">
                <a:solidFill>
                  <a:schemeClr val="accent3"/>
                </a:solidFill>
              </a:rPr>
              <a:t>.</a:t>
            </a:r>
          </a:p>
          <a:p>
            <a:pPr>
              <a:buNone/>
            </a:pPr>
            <a:r>
              <a:rPr lang="ar-JO" sz="2700" dirty="0" smtClean="0"/>
              <a:t>( مع مراعاة أن هذا البطلان لا يجوز التمسك به إلا في مواجهة الحامل الذي تربطه علاقة مباشرة مع من يتمسك به ، مثل الساحب والمستفيد أو المظهر والمظهر إليه</a:t>
            </a:r>
            <a:r>
              <a:rPr lang="ar-SA" sz="2700" dirty="0" smtClean="0"/>
              <a:t> </a:t>
            </a:r>
            <a:r>
              <a:rPr lang="ar-JO" sz="2700" dirty="0" smtClean="0"/>
              <a:t>. </a:t>
            </a:r>
            <a:endParaRPr lang="ar-SA" sz="2700" dirty="0" smtClean="0"/>
          </a:p>
          <a:p>
            <a:pPr>
              <a:buNone/>
            </a:pPr>
            <a:r>
              <a:rPr lang="ar-JO" sz="2700" dirty="0" smtClean="0"/>
              <a:t>أما إذا ظهرت الكمبيالة إلى حامل </a:t>
            </a:r>
            <a:r>
              <a:rPr lang="ar-JO" sz="2700" dirty="0" smtClean="0">
                <a:solidFill>
                  <a:srgbClr val="FF0000"/>
                </a:solidFill>
              </a:rPr>
              <a:t>حسن النية فلا يجوز الساحب أن يتمسك في مواجهته بهذا البطلان لأن التظهير يطهره .</a:t>
            </a:r>
            <a:endParaRPr lang="en-US" sz="2700" dirty="0" smtClean="0">
              <a:solidFill>
                <a:srgbClr val="FF0000"/>
              </a:solidFill>
            </a:endParaRPr>
          </a:p>
          <a:p>
            <a:pPr>
              <a:buNone/>
            </a:pPr>
            <a:r>
              <a:rPr lang="ar-SA" sz="2700" dirty="0" smtClean="0">
                <a:solidFill>
                  <a:schemeClr val="accent2"/>
                </a:solidFill>
              </a:rPr>
              <a:t>       </a:t>
            </a:r>
            <a:endParaRPr lang="ar-SA" sz="2700" dirty="0">
              <a:solidFill>
                <a:schemeClr val="accent2"/>
              </a:solidFill>
            </a:endParaRPr>
          </a:p>
        </p:txBody>
      </p:sp>
      <p:sp>
        <p:nvSpPr>
          <p:cNvPr id="4" name="Slide Number Placeholder 3"/>
          <p:cNvSpPr>
            <a:spLocks noGrp="1"/>
          </p:cNvSpPr>
          <p:nvPr>
            <p:ph type="sldNum" sz="quarter" idx="12"/>
          </p:nvPr>
        </p:nvSpPr>
        <p:spPr/>
        <p:txBody>
          <a:bodyPr/>
          <a:lstStyle/>
          <a:p>
            <a:fld id="{05BF7807-A5B3-481B-A8FD-147B75191760}" type="slidenum">
              <a:rPr lang="ar-SA" smtClean="0"/>
              <a:pPr/>
              <a:t>17</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052736"/>
            <a:ext cx="8075240" cy="5521800"/>
          </a:xfrm>
        </p:spPr>
        <p:txBody>
          <a:bodyPr>
            <a:normAutofit/>
          </a:bodyPr>
          <a:lstStyle/>
          <a:p>
            <a:pPr>
              <a:buNone/>
            </a:pPr>
            <a:r>
              <a:rPr lang="ar-SA" sz="3000" dirty="0" smtClean="0">
                <a:solidFill>
                  <a:srgbClr val="0070C0"/>
                </a:solidFill>
              </a:rPr>
              <a:t>     </a:t>
            </a:r>
            <a:r>
              <a:rPr lang="ar-JO" sz="3000" dirty="0" smtClean="0">
                <a:solidFill>
                  <a:srgbClr val="0070C0"/>
                </a:solidFill>
              </a:rPr>
              <a:t>لا يلتزم المستفيد بإثبات وجود السبب ومشروعيته </a:t>
            </a:r>
            <a:r>
              <a:rPr lang="ar-SA" sz="3000" dirty="0" smtClean="0">
                <a:solidFill>
                  <a:srgbClr val="0070C0"/>
                </a:solidFill>
              </a:rPr>
              <a:t>.</a:t>
            </a:r>
          </a:p>
          <a:p>
            <a:pPr>
              <a:buNone/>
            </a:pPr>
            <a:r>
              <a:rPr lang="ar-JO" sz="3000" dirty="0" smtClean="0"/>
              <a:t>ولكن </a:t>
            </a:r>
            <a:r>
              <a:rPr lang="ar-JO" sz="3000" dirty="0" smtClean="0">
                <a:solidFill>
                  <a:srgbClr val="FF0000"/>
                </a:solidFill>
              </a:rPr>
              <a:t>هذا </a:t>
            </a:r>
            <a:r>
              <a:rPr lang="ar-JO" sz="3000" u="sng" dirty="0" smtClean="0">
                <a:solidFill>
                  <a:srgbClr val="FF0000"/>
                </a:solidFill>
              </a:rPr>
              <a:t>لا يمنع الساحب </a:t>
            </a:r>
            <a:r>
              <a:rPr lang="ar-JO" sz="3000" dirty="0" smtClean="0">
                <a:solidFill>
                  <a:srgbClr val="FF0000"/>
                </a:solidFill>
              </a:rPr>
              <a:t>من إثبات انتفاء أو عدم مشروعية سبب الكمبيالة وبالتالي بطلان الالتزام الصرفي</a:t>
            </a:r>
            <a:r>
              <a:rPr lang="ar-SA" sz="3000" dirty="0" smtClean="0">
                <a:solidFill>
                  <a:srgbClr val="FF0000"/>
                </a:solidFill>
              </a:rPr>
              <a:t> </a:t>
            </a:r>
            <a:r>
              <a:rPr lang="ar-SA" sz="3000" dirty="0" smtClean="0"/>
              <a:t>، </a:t>
            </a:r>
            <a:r>
              <a:rPr lang="ar-JO" sz="3000" dirty="0" smtClean="0"/>
              <a:t>ويجوز له إثبات ذلك بكافة طرق الإثبات</a:t>
            </a:r>
            <a:r>
              <a:rPr lang="ar-SA" sz="3000" dirty="0" smtClean="0"/>
              <a:t> .</a:t>
            </a:r>
          </a:p>
          <a:p>
            <a:pPr>
              <a:buNone/>
            </a:pPr>
            <a:r>
              <a:rPr lang="ar-JO" sz="3000" dirty="0" smtClean="0"/>
              <a:t> </a:t>
            </a:r>
            <a:endParaRPr lang="ar-SA" sz="3000" dirty="0" smtClean="0"/>
          </a:p>
          <a:p>
            <a:pPr>
              <a:buNone/>
            </a:pPr>
            <a:r>
              <a:rPr lang="ar-JO" sz="3000" dirty="0" smtClean="0"/>
              <a:t>وهذا </a:t>
            </a:r>
            <a:r>
              <a:rPr lang="ar-JO" sz="3000" u="sng" dirty="0" smtClean="0">
                <a:solidFill>
                  <a:srgbClr val="FF0000"/>
                </a:solidFill>
              </a:rPr>
              <a:t>لايمنع المستفيد </a:t>
            </a:r>
            <a:r>
              <a:rPr lang="ar-JO" sz="3000" dirty="0" smtClean="0"/>
              <a:t>من نقض دليل الساحب بكافة طرق الإثبات أيضا لكي يظل الالتزام الصرفي صحيحا . </a:t>
            </a:r>
            <a:endParaRPr lang="ar-SA" sz="3000" dirty="0" smtClean="0"/>
          </a:p>
          <a:p>
            <a:pPr>
              <a:buNone/>
            </a:pPr>
            <a:endParaRPr lang="ar-SA" sz="3000" dirty="0" smtClean="0">
              <a:solidFill>
                <a:srgbClr val="0070C0"/>
              </a:solidFill>
            </a:endParaRPr>
          </a:p>
          <a:p>
            <a:pPr>
              <a:buNone/>
            </a:pPr>
            <a:r>
              <a:rPr lang="ar-SA" sz="3000" dirty="0" smtClean="0">
                <a:solidFill>
                  <a:srgbClr val="0070C0"/>
                </a:solidFill>
              </a:rPr>
              <a:t>* </a:t>
            </a:r>
            <a:r>
              <a:rPr lang="ar-JO" sz="3000" dirty="0" smtClean="0">
                <a:solidFill>
                  <a:srgbClr val="0070C0"/>
                </a:solidFill>
              </a:rPr>
              <a:t>أما اذا ذكر السبب في الورقة التجارية فإنه يعتبر السبب الحقيقي مالم يثبت عكس ذلك</a:t>
            </a:r>
            <a:r>
              <a:rPr lang="ar-SA" sz="3000" dirty="0" smtClean="0">
                <a:solidFill>
                  <a:srgbClr val="0070C0"/>
                </a:solidFill>
              </a:rPr>
              <a:t> </a:t>
            </a:r>
            <a:r>
              <a:rPr lang="ar-SA" sz="3000" dirty="0" smtClean="0"/>
              <a:t>.</a:t>
            </a:r>
            <a:endParaRPr lang="en-US" sz="3000" dirty="0" smtClean="0"/>
          </a:p>
          <a:p>
            <a:pPr>
              <a:buNone/>
            </a:pPr>
            <a:endParaRPr lang="ar-SA"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18</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8568952" cy="5737824"/>
          </a:xfrm>
        </p:spPr>
        <p:txBody>
          <a:bodyPr>
            <a:normAutofit/>
          </a:bodyPr>
          <a:lstStyle/>
          <a:p>
            <a:pPr>
              <a:buNone/>
            </a:pPr>
            <a:r>
              <a:rPr lang="ar-JO" sz="3200" b="1" dirty="0" smtClean="0">
                <a:solidFill>
                  <a:srgbClr val="FF0000"/>
                </a:solidFill>
              </a:rPr>
              <a:t>رابعا : أهلية الالتزام الصرفي </a:t>
            </a:r>
            <a:endParaRPr lang="en-US" sz="3200" dirty="0" smtClean="0">
              <a:solidFill>
                <a:srgbClr val="FF0000"/>
              </a:solidFill>
            </a:endParaRPr>
          </a:p>
          <a:p>
            <a:pPr>
              <a:buNone/>
            </a:pPr>
            <a:r>
              <a:rPr lang="en-US" sz="3200" dirty="0" smtClean="0"/>
              <a:t> </a:t>
            </a:r>
            <a:endParaRPr lang="ar-SA" sz="3200" dirty="0" smtClean="0"/>
          </a:p>
          <a:p>
            <a:pPr>
              <a:buNone/>
            </a:pPr>
            <a:r>
              <a:rPr lang="ar-SA" sz="3200" dirty="0" smtClean="0"/>
              <a:t>      نصت </a:t>
            </a:r>
            <a:r>
              <a:rPr lang="ar-JO" sz="3200" dirty="0" smtClean="0"/>
              <a:t>المادة </a:t>
            </a:r>
            <a:r>
              <a:rPr lang="ar-SA" sz="3200" dirty="0" smtClean="0"/>
              <a:t>/7</a:t>
            </a:r>
            <a:r>
              <a:rPr lang="ar-JO" sz="3200" dirty="0" smtClean="0"/>
              <a:t> </a:t>
            </a:r>
            <a:r>
              <a:rPr lang="ar-SA" sz="3200" dirty="0" smtClean="0"/>
              <a:t>من نظام الاوراق التجارية </a:t>
            </a:r>
            <a:r>
              <a:rPr lang="ar-JO" sz="3200" dirty="0" smtClean="0"/>
              <a:t>على أن </a:t>
            </a:r>
            <a:r>
              <a:rPr lang="ar-SA" sz="3200" dirty="0" smtClean="0"/>
              <a:t>:</a:t>
            </a:r>
          </a:p>
          <a:p>
            <a:pPr>
              <a:buNone/>
            </a:pPr>
            <a:r>
              <a:rPr lang="ar-SA" sz="3200" dirty="0" smtClean="0"/>
              <a:t> </a:t>
            </a:r>
            <a:r>
              <a:rPr lang="ar-JO" sz="3200" dirty="0" smtClean="0"/>
              <a:t>" </a:t>
            </a:r>
            <a:r>
              <a:rPr lang="ar-JO" sz="3200" dirty="0" smtClean="0">
                <a:solidFill>
                  <a:srgbClr val="0070C0"/>
                </a:solidFill>
              </a:rPr>
              <a:t>تتحدد أهلية الملتزم بالكمبيالة و</a:t>
            </a:r>
            <a:r>
              <a:rPr lang="ar-SA" sz="3200" dirty="0" smtClean="0">
                <a:solidFill>
                  <a:srgbClr val="0070C0"/>
                </a:solidFill>
              </a:rPr>
              <a:t> </a:t>
            </a:r>
            <a:r>
              <a:rPr lang="ar-JO" sz="3200" dirty="0" smtClean="0">
                <a:solidFill>
                  <a:srgbClr val="0070C0"/>
                </a:solidFill>
              </a:rPr>
              <a:t>فقا لنظام موطنه </a:t>
            </a:r>
            <a:r>
              <a:rPr lang="ar-SA" sz="3200" dirty="0" smtClean="0">
                <a:solidFill>
                  <a:srgbClr val="0070C0"/>
                </a:solidFill>
              </a:rPr>
              <a:t>، </a:t>
            </a:r>
            <a:r>
              <a:rPr lang="ar-JO" sz="3200" dirty="0" smtClean="0">
                <a:solidFill>
                  <a:srgbClr val="0070C0"/>
                </a:solidFill>
              </a:rPr>
              <a:t>ومع ذلك لا يعتبر السعودي أهلا للالتزام بالكمبيالة إلا اذا بلغ من العمر ثماني عشرة سنة </a:t>
            </a:r>
            <a:r>
              <a:rPr lang="ar-SA" sz="3200" dirty="0" smtClean="0"/>
              <a:t>“</a:t>
            </a:r>
            <a:r>
              <a:rPr lang="ar-JO" sz="3200" dirty="0" smtClean="0"/>
              <a:t>. </a:t>
            </a:r>
            <a:endParaRPr lang="en-US" sz="3200" dirty="0" smtClean="0"/>
          </a:p>
          <a:p>
            <a:pPr>
              <a:buNone/>
            </a:pPr>
            <a:r>
              <a:rPr lang="ar-SA" sz="3200" dirty="0" smtClean="0"/>
              <a:t>    </a:t>
            </a:r>
            <a:r>
              <a:rPr lang="ar-JO" sz="3200" dirty="0" smtClean="0"/>
              <a:t>واذا كان الشخص</a:t>
            </a:r>
            <a:r>
              <a:rPr lang="ar-JO" sz="3200" dirty="0" smtClean="0">
                <a:solidFill>
                  <a:srgbClr val="C00000"/>
                </a:solidFill>
              </a:rPr>
              <a:t> ناقص الأهلية وفقا لنظامه الوطني</a:t>
            </a:r>
            <a:r>
              <a:rPr lang="ar-SA" sz="3200" dirty="0" smtClean="0"/>
              <a:t>،</a:t>
            </a:r>
            <a:r>
              <a:rPr lang="ar-JO" sz="3200" dirty="0" smtClean="0"/>
              <a:t> </a:t>
            </a:r>
            <a:r>
              <a:rPr lang="ar-JO" sz="3200" dirty="0" smtClean="0">
                <a:solidFill>
                  <a:srgbClr val="00B050"/>
                </a:solidFill>
              </a:rPr>
              <a:t>فإن التزامه يظل مع ذلك صحيحا إذا وضع توقيعه في إقليم دولة يعتبره نظامها كامل الأهلية </a:t>
            </a:r>
            <a:r>
              <a:rPr lang="ar-JO" sz="3200" dirty="0" smtClean="0"/>
              <a:t>. </a:t>
            </a:r>
            <a:endParaRPr lang="ar-SA" sz="3200" dirty="0" smtClean="0"/>
          </a:p>
          <a:p>
            <a:pPr>
              <a:buNone/>
            </a:pPr>
            <a:endParaRPr lang="en-US" sz="3200" dirty="0" smtClean="0"/>
          </a:p>
          <a:p>
            <a:pPr>
              <a:buNone/>
            </a:pPr>
            <a:endParaRPr lang="ar-SA" sz="32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19</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720080"/>
          </a:xfrm>
        </p:spPr>
        <p:txBody>
          <a:bodyPr>
            <a:normAutofit fontScale="90000"/>
          </a:bodyPr>
          <a:lstStyle/>
          <a:p>
            <a:pPr algn="ctr"/>
            <a:r>
              <a:rPr lang="ar-JO" sz="3200" b="1" dirty="0" smtClean="0"/>
              <a:t>(1) الكمبيالة </a:t>
            </a:r>
            <a:r>
              <a:rPr lang="en-US" sz="3200" dirty="0" smtClean="0"/>
              <a:t/>
            </a:r>
            <a:br>
              <a:rPr lang="en-US" sz="3200" dirty="0" smtClean="0"/>
            </a:br>
            <a:endParaRPr lang="ar-SA" sz="3200" dirty="0"/>
          </a:p>
        </p:txBody>
      </p:sp>
      <p:sp>
        <p:nvSpPr>
          <p:cNvPr id="3" name="Content Placeholder 2"/>
          <p:cNvSpPr>
            <a:spLocks noGrp="1"/>
          </p:cNvSpPr>
          <p:nvPr>
            <p:ph idx="1"/>
          </p:nvPr>
        </p:nvSpPr>
        <p:spPr>
          <a:xfrm>
            <a:off x="0" y="1052736"/>
            <a:ext cx="9144000" cy="5805264"/>
          </a:xfrm>
        </p:spPr>
        <p:txBody>
          <a:bodyPr>
            <a:normAutofit fontScale="92500" lnSpcReduction="10000"/>
          </a:bodyPr>
          <a:lstStyle/>
          <a:p>
            <a:pPr>
              <a:buNone/>
            </a:pPr>
            <a:r>
              <a:rPr lang="ar-SA" dirty="0" smtClean="0"/>
              <a:t>    </a:t>
            </a:r>
            <a:r>
              <a:rPr lang="ar-JO" dirty="0" smtClean="0">
                <a:solidFill>
                  <a:schemeClr val="bg1">
                    <a:lumMod val="50000"/>
                  </a:schemeClr>
                </a:solidFill>
              </a:rPr>
              <a:t>هي صك مكتوب طبقا للأوضاع التي حددها النظام ، يتضمن أمرا من شخص(يسمى الساحب ) موجه إلى شخص آخ</a:t>
            </a:r>
            <a:r>
              <a:rPr lang="ar-SA" dirty="0" smtClean="0">
                <a:solidFill>
                  <a:schemeClr val="bg1">
                    <a:lumMod val="50000"/>
                  </a:schemeClr>
                </a:solidFill>
              </a:rPr>
              <a:t>ر</a:t>
            </a:r>
            <a:r>
              <a:rPr lang="ar-JO" dirty="0" smtClean="0">
                <a:solidFill>
                  <a:schemeClr val="bg1">
                    <a:lumMod val="50000"/>
                  </a:schemeClr>
                </a:solidFill>
              </a:rPr>
              <a:t>( يسمى المسحوب عليه ) طالبا منه أن يدفع مبلغا معينا من النقود لإذن (أو لأمر) شخص آخر  يسمى المستفيد وذلك في تاريخ محدد أو لدى الاطلاع </a:t>
            </a:r>
            <a:r>
              <a:rPr lang="ar-SA" dirty="0" smtClean="0">
                <a:solidFill>
                  <a:schemeClr val="bg1">
                    <a:lumMod val="50000"/>
                  </a:schemeClr>
                </a:solidFill>
              </a:rPr>
              <a:t>.</a:t>
            </a:r>
          </a:p>
          <a:p>
            <a:pPr>
              <a:buNone/>
            </a:pPr>
            <a:endParaRPr lang="ar-SA" b="1" dirty="0" smtClean="0">
              <a:solidFill>
                <a:srgbClr val="FF0000"/>
              </a:solidFill>
            </a:endParaRPr>
          </a:p>
          <a:p>
            <a:pPr>
              <a:buNone/>
            </a:pPr>
            <a:r>
              <a:rPr lang="ar-JO" b="1" dirty="0" smtClean="0">
                <a:solidFill>
                  <a:srgbClr val="FF0000"/>
                </a:solidFill>
              </a:rPr>
              <a:t>وصورتها كالتالي :</a:t>
            </a:r>
            <a:endParaRPr lang="ar-SA" b="1" dirty="0" smtClean="0">
              <a:solidFill>
                <a:srgbClr val="FF0000"/>
              </a:solidFill>
            </a:endParaRPr>
          </a:p>
          <a:p>
            <a:pPr>
              <a:buNone/>
            </a:pPr>
            <a:endParaRPr lang="en-US" dirty="0" smtClean="0"/>
          </a:p>
          <a:p>
            <a:pPr>
              <a:buNone/>
            </a:pPr>
            <a:r>
              <a:rPr lang="ar-SA" b="1" dirty="0" smtClean="0"/>
              <a:t>  </a:t>
            </a:r>
            <a:r>
              <a:rPr lang="ar-JO" sz="3000" b="1" dirty="0" smtClean="0"/>
              <a:t>جدة في أول رمضان 1428 هجرية 		</a:t>
            </a:r>
            <a:r>
              <a:rPr lang="ar-SA" sz="3000" b="1" dirty="0" smtClean="0"/>
              <a:t>  </a:t>
            </a:r>
            <a:r>
              <a:rPr lang="ar-JO" sz="3000" b="1" dirty="0" smtClean="0"/>
              <a:t>15000ريال سعودي </a:t>
            </a:r>
            <a:endParaRPr lang="en-US" sz="3000" dirty="0" smtClean="0"/>
          </a:p>
          <a:p>
            <a:pPr>
              <a:buNone/>
            </a:pPr>
            <a:r>
              <a:rPr lang="ar-SA" sz="3000" b="1" dirty="0" smtClean="0"/>
              <a:t>  </a:t>
            </a:r>
            <a:r>
              <a:rPr lang="ar-JO" sz="3000" b="1" dirty="0" smtClean="0"/>
              <a:t>السيد / أحمد محمد ( المسحوب عليه )</a:t>
            </a:r>
            <a:r>
              <a:rPr lang="ar-SA" sz="3000" b="1" dirty="0" smtClean="0"/>
              <a:t>         </a:t>
            </a:r>
            <a:r>
              <a:rPr lang="ar-JO" sz="3000" b="1" dirty="0" smtClean="0"/>
              <a:t> 6 شارع الجامعة </a:t>
            </a:r>
            <a:endParaRPr lang="en-US" sz="3000" dirty="0" smtClean="0"/>
          </a:p>
          <a:p>
            <a:pPr>
              <a:buNone/>
            </a:pPr>
            <a:r>
              <a:rPr lang="ar-SA" sz="3000" b="1" dirty="0" smtClean="0"/>
              <a:t>     </a:t>
            </a:r>
          </a:p>
          <a:p>
            <a:pPr>
              <a:buNone/>
            </a:pPr>
            <a:r>
              <a:rPr lang="ar-SA" sz="3000" b="1" dirty="0" smtClean="0"/>
              <a:t>      </a:t>
            </a:r>
            <a:r>
              <a:rPr lang="ar-JO" sz="3000" dirty="0" smtClean="0"/>
              <a:t>ادفعوا بموجب هذه الكمبيالة لأذن (أولأمر) حسن حسين حسن</a:t>
            </a:r>
            <a:r>
              <a:rPr lang="ar-SA" sz="3000" dirty="0" smtClean="0"/>
              <a:t> </a:t>
            </a:r>
            <a:r>
              <a:rPr lang="ar-JO" sz="3000" dirty="0" smtClean="0"/>
              <a:t> (المستفيد ) مبلغ خمسة عشر ألف ريال سعودي في أول محرم 1429 هجرية ( تاريخ الاستحقاق)  </a:t>
            </a:r>
            <a:endParaRPr lang="en-US" sz="3000" dirty="0" smtClean="0"/>
          </a:p>
          <a:p>
            <a:pPr>
              <a:buNone/>
            </a:pPr>
            <a:r>
              <a:rPr lang="ar-JO" sz="3000" b="1" dirty="0" smtClean="0"/>
              <a:t> </a:t>
            </a:r>
            <a:r>
              <a:rPr lang="ar-SA" sz="3000" b="1" dirty="0" smtClean="0"/>
              <a:t>						توقيع و إسم الساحب ( زيد )</a:t>
            </a:r>
            <a:endParaRPr lang="en-US" sz="3000"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20688"/>
            <a:ext cx="8712968" cy="6237312"/>
          </a:xfrm>
        </p:spPr>
        <p:txBody>
          <a:bodyPr>
            <a:normAutofit/>
          </a:bodyPr>
          <a:lstStyle/>
          <a:p>
            <a:r>
              <a:rPr lang="ar-SA" sz="2900" dirty="0" smtClean="0"/>
              <a:t>إ</a:t>
            </a:r>
            <a:r>
              <a:rPr lang="ar-JO" sz="2900" dirty="0" smtClean="0"/>
              <a:t>ن </a:t>
            </a:r>
            <a:r>
              <a:rPr lang="ar-JO" sz="2900" dirty="0" smtClean="0">
                <a:solidFill>
                  <a:srgbClr val="C00000"/>
                </a:solidFill>
              </a:rPr>
              <a:t>النص يميز بين أهلية السعودي وأهلية غير السعودي </a:t>
            </a:r>
            <a:r>
              <a:rPr lang="ar-SA" sz="2900" dirty="0" smtClean="0">
                <a:solidFill>
                  <a:srgbClr val="C00000"/>
                </a:solidFill>
              </a:rPr>
              <a:t> </a:t>
            </a:r>
            <a:r>
              <a:rPr lang="ar-SA" sz="2900" dirty="0" smtClean="0"/>
              <a:t>،  </a:t>
            </a:r>
          </a:p>
          <a:p>
            <a:pPr>
              <a:buNone/>
            </a:pPr>
            <a:r>
              <a:rPr lang="ar-SA" sz="2900" dirty="0" smtClean="0"/>
              <a:t> </a:t>
            </a:r>
            <a:r>
              <a:rPr lang="ar-JO" sz="2900" dirty="0" smtClean="0"/>
              <a:t>فالبنسبة </a:t>
            </a:r>
            <a:r>
              <a:rPr lang="ar-JO" sz="2900" dirty="0" smtClean="0">
                <a:solidFill>
                  <a:srgbClr val="FF0000"/>
                </a:solidFill>
              </a:rPr>
              <a:t>للسعودي </a:t>
            </a:r>
            <a:r>
              <a:rPr lang="ar-JO" sz="2900" dirty="0" smtClean="0"/>
              <a:t>يشترط لكي يكون أهلا للتوقيع على الكمبيالة – سواء كان ساحبا أو مظهرا أن يكون قد بلغ من العمر </a:t>
            </a:r>
            <a:r>
              <a:rPr lang="ar-JO" sz="2900" dirty="0" smtClean="0">
                <a:solidFill>
                  <a:srgbClr val="FF0000"/>
                </a:solidFill>
              </a:rPr>
              <a:t>ثماني عشرة سنة </a:t>
            </a:r>
            <a:r>
              <a:rPr lang="ar-JO" sz="2900" dirty="0" smtClean="0"/>
              <a:t>سواء كان ذكرا أو أنثى . </a:t>
            </a:r>
            <a:endParaRPr lang="ar-SA" sz="2900" dirty="0" smtClean="0"/>
          </a:p>
          <a:p>
            <a:r>
              <a:rPr lang="ar-JO" sz="2900" dirty="0" smtClean="0">
                <a:solidFill>
                  <a:srgbClr val="FF0000"/>
                </a:solidFill>
              </a:rPr>
              <a:t>أما الأجنبي </a:t>
            </a:r>
            <a:r>
              <a:rPr lang="ar-JO" sz="2900" dirty="0" smtClean="0"/>
              <a:t>فتتحدد أهليته للتوقيع على الكمبيالة – ساحبا أو مظهرا </a:t>
            </a:r>
            <a:r>
              <a:rPr lang="ar-JO" sz="2900" dirty="0" smtClean="0">
                <a:solidFill>
                  <a:srgbClr val="FF0000"/>
                </a:solidFill>
              </a:rPr>
              <a:t>تبعا لقانون موطنه </a:t>
            </a:r>
            <a:r>
              <a:rPr lang="ar-JO" sz="2900" dirty="0" smtClean="0"/>
              <a:t>الذي قد يحدد الأهلية بأكثر أو أقل من الثماني عشرة سنة المحددة للسعودي</a:t>
            </a:r>
            <a:r>
              <a:rPr lang="ar-SA" sz="2900" dirty="0" smtClean="0"/>
              <a:t> .</a:t>
            </a:r>
          </a:p>
          <a:p>
            <a:r>
              <a:rPr lang="ar-JO" sz="2900" dirty="0" smtClean="0"/>
              <a:t> واذا كان الشخص الذي وقع على الكمبيالة ناقص الأهلية وفقا لقانونه الوطني ( قانون جنسيته )</a:t>
            </a:r>
            <a:r>
              <a:rPr lang="ar-SA" sz="2900" dirty="0" smtClean="0"/>
              <a:t>، </a:t>
            </a:r>
            <a:r>
              <a:rPr lang="ar-JO" sz="2900" dirty="0" smtClean="0"/>
              <a:t>ولكنه وقع على الكمبيالة في دولة اخرى يعتبره قانونها كامل الأهلية</a:t>
            </a:r>
            <a:r>
              <a:rPr lang="ar-SA" sz="2900" dirty="0" smtClean="0"/>
              <a:t>..</a:t>
            </a:r>
            <a:r>
              <a:rPr lang="ar-JO" sz="2900" dirty="0" smtClean="0"/>
              <a:t> </a:t>
            </a:r>
            <a:r>
              <a:rPr lang="ar-JO" sz="2900" dirty="0" smtClean="0">
                <a:solidFill>
                  <a:srgbClr val="FF0000"/>
                </a:solidFill>
              </a:rPr>
              <a:t>فقد اعتد النظام السعودي بحكم قانون الدولة التي تم فيها التوقيع واعتبر التزامه الصرفي صحيحا رغم نقص أهليته وذلك حماية لمن تعامل معه.</a:t>
            </a:r>
            <a:endParaRPr lang="en-US" sz="2900" dirty="0" smtClean="0">
              <a:solidFill>
                <a:srgbClr val="FF0000"/>
              </a:solidFill>
            </a:endParaRPr>
          </a:p>
          <a:p>
            <a:endParaRPr lang="ar-SA" sz="29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20</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809832"/>
          </a:xfrm>
        </p:spPr>
        <p:txBody>
          <a:bodyPr>
            <a:normAutofit/>
          </a:bodyPr>
          <a:lstStyle/>
          <a:p>
            <a:r>
              <a:rPr lang="ar-JO" b="1" dirty="0" smtClean="0"/>
              <a:t>توقيع ناقص أو عديم الأهلية على الكمبيالة</a:t>
            </a:r>
            <a:endParaRPr lang="en-US" dirty="0" smtClean="0"/>
          </a:p>
          <a:p>
            <a:pPr>
              <a:buNone/>
            </a:pPr>
            <a:r>
              <a:rPr lang="ar-SA" dirty="0" smtClean="0"/>
              <a:t> </a:t>
            </a:r>
            <a:r>
              <a:rPr lang="ar-JO" dirty="0" smtClean="0"/>
              <a:t>تنص المادة </a:t>
            </a:r>
            <a:r>
              <a:rPr lang="ar-SA" dirty="0" smtClean="0"/>
              <a:t>8</a:t>
            </a:r>
            <a:r>
              <a:rPr lang="ar-JO" dirty="0" smtClean="0"/>
              <a:t> من نظام الأوراق التجارية على أن " </a:t>
            </a:r>
            <a:r>
              <a:rPr lang="ar-JO" dirty="0" smtClean="0">
                <a:solidFill>
                  <a:srgbClr val="00B050"/>
                </a:solidFill>
              </a:rPr>
              <a:t>التزامات </a:t>
            </a:r>
            <a:r>
              <a:rPr lang="ar-JO" b="1" dirty="0" smtClean="0">
                <a:solidFill>
                  <a:srgbClr val="00B050"/>
                </a:solidFill>
              </a:rPr>
              <a:t>القصر</a:t>
            </a:r>
            <a:r>
              <a:rPr lang="ar-JO" dirty="0" smtClean="0">
                <a:solidFill>
                  <a:srgbClr val="00B050"/>
                </a:solidFill>
              </a:rPr>
              <a:t> الذين ليسو تجارا </a:t>
            </a:r>
            <a:r>
              <a:rPr lang="ar-SA" dirty="0" smtClean="0">
                <a:solidFill>
                  <a:srgbClr val="00B050"/>
                </a:solidFill>
              </a:rPr>
              <a:t>، </a:t>
            </a:r>
            <a:r>
              <a:rPr lang="ar-JO" dirty="0" smtClean="0">
                <a:solidFill>
                  <a:srgbClr val="00B050"/>
                </a:solidFill>
              </a:rPr>
              <a:t>والتزامات </a:t>
            </a:r>
            <a:r>
              <a:rPr lang="ar-JO" b="1" dirty="0" smtClean="0">
                <a:solidFill>
                  <a:srgbClr val="00B050"/>
                </a:solidFill>
              </a:rPr>
              <a:t>عديمي الأهلية </a:t>
            </a:r>
            <a:r>
              <a:rPr lang="ar-JO" dirty="0" smtClean="0">
                <a:solidFill>
                  <a:srgbClr val="00B050"/>
                </a:solidFill>
              </a:rPr>
              <a:t>الناشئة من توقيعاتهم على الكمبيالة تكون باطلة بالنسبة إليهم فقط</a:t>
            </a:r>
            <a:r>
              <a:rPr lang="ar-SA" dirty="0" smtClean="0">
                <a:solidFill>
                  <a:srgbClr val="00B050"/>
                </a:solidFill>
              </a:rPr>
              <a:t> </a:t>
            </a:r>
            <a:r>
              <a:rPr lang="ar-JO" dirty="0" smtClean="0">
                <a:solidFill>
                  <a:srgbClr val="00B050"/>
                </a:solidFill>
              </a:rPr>
              <a:t>، ويجوز لهم التمسك بهذا البطلان في مواجهة حامل للكمبيالة ولو كان حسن النية</a:t>
            </a:r>
            <a:r>
              <a:rPr lang="ar-SA" dirty="0" smtClean="0">
                <a:solidFill>
                  <a:srgbClr val="00B050"/>
                </a:solidFill>
              </a:rPr>
              <a:t>“ </a:t>
            </a:r>
          </a:p>
          <a:p>
            <a:pPr>
              <a:buNone/>
            </a:pPr>
            <a:r>
              <a:rPr lang="ar-SA" dirty="0" smtClean="0">
                <a:solidFill>
                  <a:srgbClr val="00B050"/>
                </a:solidFill>
              </a:rPr>
              <a:t>*  </a:t>
            </a:r>
            <a:r>
              <a:rPr lang="ar-JO" dirty="0" smtClean="0"/>
              <a:t>يتضح من هذا النص أنه يتضمن الأحكام الآتية :</a:t>
            </a:r>
            <a:endParaRPr lang="en-US" dirty="0" smtClean="0"/>
          </a:p>
          <a:p>
            <a:r>
              <a:rPr lang="ar-JO" b="1" u="sng" dirty="0" smtClean="0">
                <a:solidFill>
                  <a:srgbClr val="FF0000"/>
                </a:solidFill>
              </a:rPr>
              <a:t>أولا</a:t>
            </a:r>
            <a:r>
              <a:rPr lang="ar-JO" u="sng" dirty="0" smtClean="0">
                <a:solidFill>
                  <a:srgbClr val="FF0000"/>
                </a:solidFill>
              </a:rPr>
              <a:t> </a:t>
            </a:r>
            <a:r>
              <a:rPr lang="ar-JO" dirty="0" smtClean="0"/>
              <a:t>: صحة الالتزام الصرفي الناش</a:t>
            </a:r>
            <a:r>
              <a:rPr lang="ar-SA" dirty="0" smtClean="0"/>
              <a:t>ي</a:t>
            </a:r>
            <a:r>
              <a:rPr lang="ar-JO" dirty="0" smtClean="0"/>
              <a:t>ء عن توقيع القاصر المأذون له بممارسة التجارة</a:t>
            </a:r>
            <a:r>
              <a:rPr lang="ar-SA" dirty="0" smtClean="0"/>
              <a:t> ،</a:t>
            </a:r>
            <a:r>
              <a:rPr lang="ar-JO" dirty="0" smtClean="0"/>
              <a:t> </a:t>
            </a:r>
            <a:r>
              <a:rPr lang="ar-JO" dirty="0" smtClean="0">
                <a:solidFill>
                  <a:srgbClr val="0070C0"/>
                </a:solidFill>
              </a:rPr>
              <a:t>حيث قصر المنظم البطلان على " التزامات القصر الذين لسوا تجارا</a:t>
            </a:r>
            <a:r>
              <a:rPr lang="ar-SA" dirty="0" smtClean="0">
                <a:solidFill>
                  <a:srgbClr val="0070C0"/>
                </a:solidFill>
              </a:rPr>
              <a:t> </a:t>
            </a:r>
            <a:r>
              <a:rPr lang="ar-JO" dirty="0" smtClean="0">
                <a:solidFill>
                  <a:srgbClr val="0070C0"/>
                </a:solidFill>
              </a:rPr>
              <a:t>" </a:t>
            </a:r>
            <a:r>
              <a:rPr lang="ar-SA" dirty="0" smtClean="0"/>
              <a:t>، </a:t>
            </a:r>
            <a:r>
              <a:rPr lang="ar-JO" dirty="0" smtClean="0">
                <a:solidFill>
                  <a:srgbClr val="FF0000"/>
                </a:solidFill>
              </a:rPr>
              <a:t>وبمفهوم المخالفة </a:t>
            </a:r>
            <a:r>
              <a:rPr lang="ar-JO" dirty="0" smtClean="0"/>
              <a:t>إذا كان القاصر تاجرا فإن التزامه يكون صحيحا أما في حالة القاصر المأذون له بممارسة التجارة ولكن يشترط أن يكون إصدار الكمبيالة متعلقا بالنشاط التجاري المأذون له بممارسته .</a:t>
            </a:r>
            <a:endParaRPr lang="en-US" dirty="0" smtClean="0"/>
          </a:p>
          <a:p>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21</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80728"/>
            <a:ext cx="8147248" cy="5877272"/>
          </a:xfrm>
        </p:spPr>
        <p:txBody>
          <a:bodyPr>
            <a:normAutofit/>
          </a:bodyPr>
          <a:lstStyle/>
          <a:p>
            <a:r>
              <a:rPr lang="ar-SA" b="1" u="sng" dirty="0" smtClean="0">
                <a:solidFill>
                  <a:srgbClr val="FF0000"/>
                </a:solidFill>
              </a:rPr>
              <a:t> </a:t>
            </a:r>
            <a:r>
              <a:rPr lang="ar-JO" b="1" u="sng" dirty="0" smtClean="0">
                <a:solidFill>
                  <a:srgbClr val="FF0000"/>
                </a:solidFill>
              </a:rPr>
              <a:t>ثانيا</a:t>
            </a:r>
            <a:r>
              <a:rPr lang="ar-SA" b="1" u="sng" dirty="0" smtClean="0">
                <a:solidFill>
                  <a:srgbClr val="FF0000"/>
                </a:solidFill>
              </a:rPr>
              <a:t> </a:t>
            </a:r>
            <a:r>
              <a:rPr lang="ar-JO" dirty="0" smtClean="0">
                <a:solidFill>
                  <a:srgbClr val="FF0000"/>
                </a:solidFill>
              </a:rPr>
              <a:t>: </a:t>
            </a:r>
            <a:r>
              <a:rPr lang="ar-JO" dirty="0" smtClean="0"/>
              <a:t>قصر </a:t>
            </a:r>
            <a:r>
              <a:rPr lang="ar-JO" dirty="0" smtClean="0">
                <a:solidFill>
                  <a:srgbClr val="0070C0"/>
                </a:solidFill>
              </a:rPr>
              <a:t>أثر البطلان </a:t>
            </a:r>
            <a:r>
              <a:rPr lang="ar-JO" dirty="0" smtClean="0"/>
              <a:t>على ناقص أو عديم الأهلية فقط فان التزامات القصر وعديمي الأهلية باطلة بالنسبة لهم فقط ، </a:t>
            </a:r>
            <a:r>
              <a:rPr lang="ar-JO" dirty="0" smtClean="0">
                <a:solidFill>
                  <a:srgbClr val="00B050"/>
                </a:solidFill>
              </a:rPr>
              <a:t>فلا يجوز لغيرهم من الموقعين على الكمبيالة أن يتمسك بهذا البطلان لكي يتحلل من التزامه الصرفي النا</a:t>
            </a:r>
            <a:r>
              <a:rPr lang="ar-SA" dirty="0" smtClean="0">
                <a:solidFill>
                  <a:srgbClr val="00B050"/>
                </a:solidFill>
              </a:rPr>
              <a:t>شيء</a:t>
            </a:r>
            <a:r>
              <a:rPr lang="ar-JO" dirty="0" smtClean="0">
                <a:solidFill>
                  <a:srgbClr val="00B050"/>
                </a:solidFill>
              </a:rPr>
              <a:t> عن توقيعه الصحيح</a:t>
            </a:r>
            <a:r>
              <a:rPr lang="en-US" dirty="0" smtClean="0">
                <a:solidFill>
                  <a:srgbClr val="00B050"/>
                </a:solidFill>
              </a:rPr>
              <a:t> </a:t>
            </a:r>
            <a:r>
              <a:rPr lang="ar-JO" dirty="0" smtClean="0"/>
              <a:t>( فلا تسري في هذه المجال قاعدة أن ما بنى على باطل فهو باطل </a:t>
            </a:r>
            <a:r>
              <a:rPr lang="ar-SA" dirty="0" smtClean="0"/>
              <a:t>)</a:t>
            </a:r>
            <a:r>
              <a:rPr lang="ar-JO" dirty="0" smtClean="0"/>
              <a:t> وذلك تطبيقا لمبدأ استقلال التوقيعات الواردة على الكمبيالة ( وفي هذا النص خروج عن بعض ما تقرره القواعد العامة بشأن البطلان الناتج عن  انعدام الأهلية )</a:t>
            </a:r>
            <a:r>
              <a:rPr lang="ar-SA" dirty="0" smtClean="0"/>
              <a:t> </a:t>
            </a:r>
            <a:r>
              <a:rPr lang="ar-JO" dirty="0" smtClean="0"/>
              <a:t>.</a:t>
            </a:r>
            <a:endParaRPr lang="en-US" dirty="0" smtClean="0"/>
          </a:p>
          <a:p>
            <a:r>
              <a:rPr lang="ar-SA" b="1" u="sng" dirty="0" smtClean="0">
                <a:solidFill>
                  <a:srgbClr val="FF0000"/>
                </a:solidFill>
              </a:rPr>
              <a:t> </a:t>
            </a:r>
            <a:r>
              <a:rPr lang="ar-JO" b="1" u="sng" dirty="0" smtClean="0">
                <a:solidFill>
                  <a:srgbClr val="FF0000"/>
                </a:solidFill>
              </a:rPr>
              <a:t>ثالثا</a:t>
            </a:r>
            <a:r>
              <a:rPr lang="ar-JO" u="sng" dirty="0" smtClean="0">
                <a:solidFill>
                  <a:srgbClr val="FF0000"/>
                </a:solidFill>
              </a:rPr>
              <a:t> </a:t>
            </a:r>
            <a:r>
              <a:rPr lang="ar-JO" dirty="0" smtClean="0">
                <a:solidFill>
                  <a:srgbClr val="FF0000"/>
                </a:solidFill>
              </a:rPr>
              <a:t>: </a:t>
            </a:r>
            <a:r>
              <a:rPr lang="ar-JO" dirty="0" smtClean="0"/>
              <a:t>أن </a:t>
            </a:r>
            <a:r>
              <a:rPr lang="ar-JO" dirty="0" smtClean="0">
                <a:solidFill>
                  <a:srgbClr val="0070C0"/>
                </a:solidFill>
              </a:rPr>
              <a:t>البطلان</a:t>
            </a:r>
            <a:r>
              <a:rPr lang="ar-JO" dirty="0" smtClean="0"/>
              <a:t> الناتج عن نقص أو انعدام الأهلية </a:t>
            </a:r>
            <a:r>
              <a:rPr lang="ar-JO" dirty="0" smtClean="0">
                <a:solidFill>
                  <a:srgbClr val="0070C0"/>
                </a:solidFill>
              </a:rPr>
              <a:t>يجوز التمسك به في مواجهة كل حامل للكمبيالة</a:t>
            </a:r>
            <a:r>
              <a:rPr lang="ar-JO" dirty="0" smtClean="0"/>
              <a:t> ولو كان حسن النية أي أنه عيب لا يطهره تظهير الكمبيالة إلى شخص حسن النية ، والحكمة من ذلك هي حماية ناقص أو عديم الأهلية أن مصلحتهم تعتبر أولى بالرعاية .</a:t>
            </a:r>
            <a:endParaRPr lang="en-US" dirty="0" smtClean="0"/>
          </a:p>
          <a:p>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22</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1066800"/>
          </a:xfrm>
        </p:spPr>
        <p:txBody>
          <a:bodyPr>
            <a:normAutofit fontScale="90000"/>
          </a:bodyPr>
          <a:lstStyle/>
          <a:p>
            <a:pPr algn="ctr"/>
            <a:r>
              <a:rPr lang="ar-JO" b="1" dirty="0" smtClean="0"/>
              <a:t>الأركان الشكلية لإنشاء الكمبيالة</a:t>
            </a:r>
            <a:r>
              <a:rPr lang="en-US" dirty="0" smtClean="0"/>
              <a:t/>
            </a:r>
            <a:br>
              <a:rPr lang="en-US" dirty="0" smtClean="0"/>
            </a:br>
            <a:endParaRPr lang="ar-SA" dirty="0"/>
          </a:p>
        </p:txBody>
      </p:sp>
      <p:sp>
        <p:nvSpPr>
          <p:cNvPr id="3" name="Content Placeholder 2"/>
          <p:cNvSpPr>
            <a:spLocks noGrp="1"/>
          </p:cNvSpPr>
          <p:nvPr>
            <p:ph idx="1"/>
          </p:nvPr>
        </p:nvSpPr>
        <p:spPr>
          <a:xfrm>
            <a:off x="0" y="1340768"/>
            <a:ext cx="8964488" cy="5517232"/>
          </a:xfrm>
        </p:spPr>
        <p:txBody>
          <a:bodyPr>
            <a:normAutofit/>
          </a:bodyPr>
          <a:lstStyle/>
          <a:p>
            <a:pPr algn="ctr">
              <a:buNone/>
            </a:pPr>
            <a:r>
              <a:rPr lang="ar-JO" sz="3000" b="1" dirty="0" smtClean="0">
                <a:solidFill>
                  <a:srgbClr val="0070C0"/>
                </a:solidFill>
              </a:rPr>
              <a:t>البيانات الإلزامية</a:t>
            </a:r>
            <a:endParaRPr lang="en-US" sz="3000" dirty="0" smtClean="0">
              <a:solidFill>
                <a:srgbClr val="0070C0"/>
              </a:solidFill>
            </a:endParaRPr>
          </a:p>
          <a:p>
            <a:pPr algn="ctr">
              <a:buNone/>
            </a:pPr>
            <a:r>
              <a:rPr lang="ar-SA" sz="3000" b="1" dirty="0" smtClean="0">
                <a:solidFill>
                  <a:srgbClr val="0070C0"/>
                </a:solidFill>
              </a:rPr>
              <a:t>(</a:t>
            </a:r>
            <a:r>
              <a:rPr lang="ar-JO" sz="3000" b="1" dirty="0" smtClean="0">
                <a:solidFill>
                  <a:srgbClr val="0070C0"/>
                </a:solidFill>
              </a:rPr>
              <a:t>ضرورة الكتابة  لان الالتزام الصرفي يعتبر التزاما شكليا</a:t>
            </a:r>
            <a:r>
              <a:rPr lang="ar-SA" sz="3000" b="1" dirty="0" smtClean="0">
                <a:solidFill>
                  <a:srgbClr val="0070C0"/>
                </a:solidFill>
              </a:rPr>
              <a:t>)</a:t>
            </a:r>
            <a:r>
              <a:rPr lang="ar-JO" sz="3000" b="1" dirty="0" smtClean="0">
                <a:solidFill>
                  <a:srgbClr val="0070C0"/>
                </a:solidFill>
              </a:rPr>
              <a:t> </a:t>
            </a:r>
            <a:endParaRPr lang="en-US" sz="3000" dirty="0" smtClean="0">
              <a:solidFill>
                <a:srgbClr val="0070C0"/>
              </a:solidFill>
            </a:endParaRPr>
          </a:p>
          <a:p>
            <a:r>
              <a:rPr lang="ar-SA" sz="3000" b="1" dirty="0" smtClean="0"/>
              <a:t> </a:t>
            </a:r>
            <a:r>
              <a:rPr lang="ar-JO" sz="3000" b="1" dirty="0" smtClean="0"/>
              <a:t>تعداد البيانات الإلزامية </a:t>
            </a:r>
            <a:r>
              <a:rPr lang="ar-SA" sz="3000" b="1" dirty="0" smtClean="0"/>
              <a:t>:</a:t>
            </a:r>
            <a:endParaRPr lang="ar-SA" sz="3000" dirty="0" smtClean="0"/>
          </a:p>
          <a:p>
            <a:pPr>
              <a:buNone/>
            </a:pPr>
            <a:r>
              <a:rPr lang="ar-SA" sz="3000" dirty="0" smtClean="0"/>
              <a:t>   </a:t>
            </a:r>
            <a:r>
              <a:rPr lang="ar-JO" sz="3000" dirty="0" smtClean="0"/>
              <a:t> أوجب نظام الأوراق التجارية أن تتضمن الكمبيالة بيانات محددة لكي ينشأ الالتزام الصرفي صحيحا منتجا لآثاره القانونية ، وقد حدد هذه البيانات في المادة الأولى منه التي تنص على أن " تشتمل الكمبيالة على البيانات الآتية : </a:t>
            </a:r>
            <a:r>
              <a:rPr lang="ar-JO" sz="3000" dirty="0" smtClean="0">
                <a:solidFill>
                  <a:srgbClr val="0070C0"/>
                </a:solidFill>
              </a:rPr>
              <a:t>(أ) </a:t>
            </a:r>
            <a:r>
              <a:rPr lang="ar-JO" sz="3000" dirty="0" smtClean="0"/>
              <a:t>كلمة ( كمبيالة ) مكتوبة في متن الصك وباللغة التي كتب بها </a:t>
            </a:r>
            <a:r>
              <a:rPr lang="ar-JO" sz="3000" dirty="0" smtClean="0">
                <a:solidFill>
                  <a:srgbClr val="0070C0"/>
                </a:solidFill>
              </a:rPr>
              <a:t>(ب) </a:t>
            </a:r>
            <a:r>
              <a:rPr lang="ar-JO" sz="3000" dirty="0" smtClean="0"/>
              <a:t>أمر غير معلق على شرط بوفاء مبلغ معين من النقود </a:t>
            </a:r>
            <a:r>
              <a:rPr lang="ar-JO" sz="3000" dirty="0" smtClean="0">
                <a:solidFill>
                  <a:srgbClr val="0070C0"/>
                </a:solidFill>
              </a:rPr>
              <a:t>(ج) </a:t>
            </a:r>
            <a:r>
              <a:rPr lang="ar-JO" sz="3000" dirty="0" smtClean="0"/>
              <a:t>اسم من يلزمه الوفاء ( المسحوب عليه)</a:t>
            </a:r>
            <a:r>
              <a:rPr lang="ar-JO" sz="3000" dirty="0" smtClean="0">
                <a:solidFill>
                  <a:srgbClr val="0070C0"/>
                </a:solidFill>
              </a:rPr>
              <a:t> (د) </a:t>
            </a:r>
            <a:r>
              <a:rPr lang="ar-JO" sz="3000" dirty="0" smtClean="0"/>
              <a:t>ميعاد الاستحقاق </a:t>
            </a:r>
            <a:r>
              <a:rPr lang="ar-JO" sz="3000" dirty="0" smtClean="0">
                <a:solidFill>
                  <a:srgbClr val="0070C0"/>
                </a:solidFill>
              </a:rPr>
              <a:t>(هـ) </a:t>
            </a:r>
            <a:r>
              <a:rPr lang="ar-JO" sz="3000" dirty="0" smtClean="0"/>
              <a:t>مكان الوفاء </a:t>
            </a:r>
            <a:r>
              <a:rPr lang="ar-JO" sz="3000" dirty="0" smtClean="0">
                <a:solidFill>
                  <a:srgbClr val="0070C0"/>
                </a:solidFill>
              </a:rPr>
              <a:t>(و) </a:t>
            </a:r>
            <a:r>
              <a:rPr lang="ar-JO" sz="3000" dirty="0" smtClean="0"/>
              <a:t>اسم من يجب الوفاء له أو لأمره </a:t>
            </a:r>
            <a:r>
              <a:rPr lang="ar-JO" sz="3000" dirty="0" smtClean="0">
                <a:solidFill>
                  <a:srgbClr val="0070C0"/>
                </a:solidFill>
              </a:rPr>
              <a:t>(ز) </a:t>
            </a:r>
            <a:r>
              <a:rPr lang="ar-JO" sz="3000" dirty="0" smtClean="0"/>
              <a:t>تاريخ ومكان إنشاء الكمبيالة </a:t>
            </a:r>
            <a:r>
              <a:rPr lang="ar-JO" sz="3000" dirty="0" smtClean="0">
                <a:solidFill>
                  <a:srgbClr val="0070C0"/>
                </a:solidFill>
              </a:rPr>
              <a:t>(ح) </a:t>
            </a:r>
            <a:r>
              <a:rPr lang="ar-JO" sz="3000" dirty="0" smtClean="0"/>
              <a:t>توقيع من أنشأ الكمبيالة ( الساحب ) .</a:t>
            </a:r>
            <a:endParaRPr lang="en-US" sz="3000"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23</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521800"/>
          </a:xfrm>
        </p:spPr>
        <p:txBody>
          <a:bodyPr>
            <a:normAutofit/>
          </a:bodyPr>
          <a:lstStyle/>
          <a:p>
            <a:pPr>
              <a:buNone/>
            </a:pPr>
            <a:r>
              <a:rPr lang="ar-JO" sz="3000" b="1" dirty="0" smtClean="0">
                <a:solidFill>
                  <a:srgbClr val="0070C0"/>
                </a:solidFill>
              </a:rPr>
              <a:t>(1) اسم الصك ( كلمة كمبيالة )</a:t>
            </a:r>
            <a:endParaRPr lang="en-US" sz="3000" dirty="0" smtClean="0">
              <a:solidFill>
                <a:srgbClr val="0070C0"/>
              </a:solidFill>
            </a:endParaRPr>
          </a:p>
          <a:p>
            <a:pPr>
              <a:buNone/>
            </a:pPr>
            <a:r>
              <a:rPr lang="ar-SA" sz="3000" dirty="0" smtClean="0"/>
              <a:t>      </a:t>
            </a:r>
            <a:r>
              <a:rPr lang="ar-JO" sz="3000" dirty="0" smtClean="0"/>
              <a:t>أوجب نظام الأوراق التجارية أن يتضمن الصك </a:t>
            </a:r>
            <a:r>
              <a:rPr lang="ar-JO" sz="3000" dirty="0" smtClean="0">
                <a:solidFill>
                  <a:srgbClr val="0070C0"/>
                </a:solidFill>
              </a:rPr>
              <a:t>كلمة كمبيالة </a:t>
            </a:r>
            <a:r>
              <a:rPr lang="ar-JO" sz="3000" dirty="0" smtClean="0"/>
              <a:t>ولذلك </a:t>
            </a:r>
            <a:r>
              <a:rPr lang="ar-JO" sz="3000" dirty="0" smtClean="0">
                <a:solidFill>
                  <a:srgbClr val="0070C0"/>
                </a:solidFill>
              </a:rPr>
              <a:t>لا يجوز استعمال أي كلمة اخرى </a:t>
            </a:r>
            <a:r>
              <a:rPr lang="ar-JO" sz="3000" dirty="0" smtClean="0"/>
              <a:t>( مثل سفتجة أو سند حوالة ) لأنها هي الكلمة التي استخدمها النظام كما أوجب أن تكتب بذات اللغة المكتوب بها سواء كانت اللغة العربية أو أي لغة أجنبية أخرى.0</a:t>
            </a:r>
            <a:endParaRPr lang="en-US" sz="3000" dirty="0" smtClean="0"/>
          </a:p>
          <a:p>
            <a:pPr>
              <a:buNone/>
            </a:pPr>
            <a:r>
              <a:rPr lang="ar-SA" sz="3000" dirty="0" smtClean="0"/>
              <a:t>      </a:t>
            </a:r>
            <a:r>
              <a:rPr lang="ar-JO" sz="3000" dirty="0" smtClean="0"/>
              <a:t>أوجب النظام أن </a:t>
            </a:r>
            <a:r>
              <a:rPr lang="ar-JO" sz="3000" dirty="0" smtClean="0">
                <a:solidFill>
                  <a:srgbClr val="C00000"/>
                </a:solidFill>
              </a:rPr>
              <a:t>تكتب كلمة كبيالة في متن الصك </a:t>
            </a:r>
            <a:r>
              <a:rPr lang="ar-JO" sz="3000" dirty="0" smtClean="0"/>
              <a:t>ويجب أن تكتب في المتن وفي سياق عباراته </a:t>
            </a:r>
            <a:endParaRPr lang="ar-SA" sz="3000" dirty="0" smtClean="0"/>
          </a:p>
          <a:p>
            <a:pPr>
              <a:buNone/>
            </a:pPr>
            <a:r>
              <a:rPr lang="ar-SA" sz="3000" dirty="0" smtClean="0"/>
              <a:t>    </a:t>
            </a:r>
            <a:r>
              <a:rPr lang="ar-JO" sz="3000" dirty="0" smtClean="0"/>
              <a:t>( مثل ادفعوا بموجب هذه الكمبيالة ) وذلك لكي لا يمكن تغييرها أو إضافتها بعد إنشاء الكمبيالة بالمتعاملين </a:t>
            </a:r>
            <a:r>
              <a:rPr lang="ar-SA" sz="3000" dirty="0" smtClean="0"/>
              <a:t>فيما بعد</a:t>
            </a:r>
            <a:r>
              <a:rPr lang="ar-JO" sz="3000" dirty="0" smtClean="0"/>
              <a:t>.</a:t>
            </a:r>
            <a:endParaRPr lang="en-US" sz="3000" dirty="0" smtClean="0"/>
          </a:p>
          <a:p>
            <a:pPr>
              <a:buNone/>
            </a:pPr>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24</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9144000" cy="6237312"/>
          </a:xfrm>
        </p:spPr>
        <p:txBody>
          <a:bodyPr>
            <a:normAutofit/>
          </a:bodyPr>
          <a:lstStyle/>
          <a:p>
            <a:pPr>
              <a:buNone/>
            </a:pPr>
            <a:r>
              <a:rPr lang="ar-JO" sz="3000" b="1" dirty="0" smtClean="0">
                <a:solidFill>
                  <a:srgbClr val="0070C0"/>
                </a:solidFill>
              </a:rPr>
              <a:t>(2) الأمر بدفع مبلغ من النقود</a:t>
            </a:r>
            <a:endParaRPr lang="en-US" sz="3000" b="1" dirty="0" smtClean="0">
              <a:solidFill>
                <a:srgbClr val="0070C0"/>
              </a:solidFill>
            </a:endParaRPr>
          </a:p>
          <a:p>
            <a:pPr>
              <a:buNone/>
            </a:pPr>
            <a:r>
              <a:rPr lang="ar-JO" dirty="0" smtClean="0">
                <a:solidFill>
                  <a:srgbClr val="0070C0"/>
                </a:solidFill>
              </a:rPr>
              <a:t>يجب أولا </a:t>
            </a:r>
            <a:r>
              <a:rPr lang="ar-SA" dirty="0" smtClean="0">
                <a:solidFill>
                  <a:srgbClr val="0070C0"/>
                </a:solidFill>
              </a:rPr>
              <a:t> </a:t>
            </a:r>
            <a:r>
              <a:rPr lang="ar-SA" dirty="0" smtClean="0"/>
              <a:t>: </a:t>
            </a:r>
            <a:r>
              <a:rPr lang="ar-JO" dirty="0" smtClean="0"/>
              <a:t>أن يكون أمرا منجزا </a:t>
            </a:r>
            <a:r>
              <a:rPr lang="ar-JO" b="1" dirty="0" smtClean="0">
                <a:solidFill>
                  <a:srgbClr val="0070C0"/>
                </a:solidFill>
              </a:rPr>
              <a:t>غير معلق على شرط </a:t>
            </a:r>
            <a:r>
              <a:rPr lang="ar-JO" dirty="0" smtClean="0"/>
              <a:t>، ولذلك لا يجوز كتابة ( ادفعوا اذا وصلت البضاعة أو اذا تحسنت حالة السوق أو اذا تم تصفية الحسابات لأمر...)</a:t>
            </a:r>
            <a:endParaRPr lang="en-US" dirty="0" smtClean="0"/>
          </a:p>
          <a:p>
            <a:pPr>
              <a:buNone/>
            </a:pPr>
            <a:r>
              <a:rPr lang="ar-JO" dirty="0" smtClean="0">
                <a:solidFill>
                  <a:srgbClr val="0070C0"/>
                </a:solidFill>
              </a:rPr>
              <a:t>ويجب ثانيا </a:t>
            </a:r>
            <a:r>
              <a:rPr lang="ar-SA" dirty="0" smtClean="0"/>
              <a:t>: </a:t>
            </a:r>
            <a:r>
              <a:rPr lang="ar-JO" dirty="0" smtClean="0"/>
              <a:t>أن يكون محل الأمر ( الكمبيالة ) </a:t>
            </a:r>
            <a:r>
              <a:rPr lang="ar-JO" b="1" dirty="0" smtClean="0">
                <a:solidFill>
                  <a:srgbClr val="0070C0"/>
                </a:solidFill>
              </a:rPr>
              <a:t>دفع مبلغ من النقود </a:t>
            </a:r>
            <a:r>
              <a:rPr lang="ar-JO" dirty="0" smtClean="0"/>
              <a:t>ومن الضروري أن يتم تحديد هذا المبلغ </a:t>
            </a:r>
            <a:r>
              <a:rPr lang="ar-JO" b="1" dirty="0" smtClean="0">
                <a:solidFill>
                  <a:srgbClr val="0070C0"/>
                </a:solidFill>
              </a:rPr>
              <a:t>تحديدا دقيقا </a:t>
            </a:r>
            <a:r>
              <a:rPr lang="ar-SA" dirty="0" smtClean="0"/>
              <a:t>.</a:t>
            </a:r>
          </a:p>
          <a:p>
            <a:pPr>
              <a:buNone/>
            </a:pPr>
            <a:r>
              <a:rPr lang="ar-JO" dirty="0" smtClean="0"/>
              <a:t> وقد جرى العرف على </a:t>
            </a:r>
            <a:r>
              <a:rPr lang="ar-JO" b="1" dirty="0" smtClean="0">
                <a:solidFill>
                  <a:srgbClr val="C00000"/>
                </a:solidFill>
              </a:rPr>
              <a:t>كتابة المبلغ مرتين أو أكثر بالأرقام وبالحروف </a:t>
            </a:r>
            <a:r>
              <a:rPr lang="ar-JO" dirty="0" smtClean="0"/>
              <a:t>قررت المادة</a:t>
            </a:r>
            <a:r>
              <a:rPr lang="ar-SA" dirty="0" smtClean="0"/>
              <a:t>/5</a:t>
            </a:r>
            <a:r>
              <a:rPr lang="ar-JO" dirty="0" smtClean="0"/>
              <a:t> من </a:t>
            </a:r>
            <a:r>
              <a:rPr lang="ar-SA" dirty="0" smtClean="0"/>
              <a:t>ال</a:t>
            </a:r>
            <a:r>
              <a:rPr lang="ar-JO" dirty="0" smtClean="0"/>
              <a:t>نظام حكما يفرق بين حالتين من الاختلاف </a:t>
            </a:r>
            <a:r>
              <a:rPr lang="ar-SA" dirty="0" smtClean="0"/>
              <a:t>،</a:t>
            </a:r>
          </a:p>
          <a:p>
            <a:pPr>
              <a:buNone/>
            </a:pPr>
            <a:r>
              <a:rPr lang="ar-JO" b="1" dirty="0" smtClean="0">
                <a:solidFill>
                  <a:srgbClr val="0070C0"/>
                </a:solidFill>
              </a:rPr>
              <a:t>الأولى</a:t>
            </a:r>
            <a:r>
              <a:rPr lang="ar-JO" b="1" dirty="0" smtClean="0">
                <a:solidFill>
                  <a:srgbClr val="C00000"/>
                </a:solidFill>
              </a:rPr>
              <a:t> اذا اختلف المبلغ المكتوب بالحروف عن المبلغ المكتوب بالأرقام في هذه الحالة تكون العبرة بالمبلغ المكتوب بالحروف </a:t>
            </a:r>
            <a:r>
              <a:rPr lang="ar-JO" dirty="0" smtClean="0"/>
              <a:t>باعتبار أن هذا الكتابة هي التي أخذت من محرر الكمبيالة عناية واهتمام أكثر عند كتابتها</a:t>
            </a:r>
            <a:endParaRPr lang="ar-SA" dirty="0" smtClean="0"/>
          </a:p>
          <a:p>
            <a:pPr>
              <a:buNone/>
            </a:pPr>
            <a:r>
              <a:rPr lang="ar-JO" dirty="0" smtClean="0"/>
              <a:t> </a:t>
            </a:r>
            <a:r>
              <a:rPr lang="ar-JO" b="1" dirty="0" smtClean="0">
                <a:solidFill>
                  <a:srgbClr val="0070C0"/>
                </a:solidFill>
              </a:rPr>
              <a:t>والثانية</a:t>
            </a:r>
            <a:r>
              <a:rPr lang="ar-JO" b="1" dirty="0" smtClean="0">
                <a:solidFill>
                  <a:srgbClr val="C00000"/>
                </a:solidFill>
              </a:rPr>
              <a:t> اذا كتب المبلغ عدة مرات بالحروف والأرقام فإن العبرة عند الاختلاف تكون بالمبلغ الأقل </a:t>
            </a:r>
            <a:r>
              <a:rPr lang="ar-JO" dirty="0" smtClean="0"/>
              <a:t>لأنه هو القدر المتيقن لأقل التزام أراده الساحب.</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80728"/>
            <a:ext cx="8147248" cy="5593808"/>
          </a:xfrm>
        </p:spPr>
        <p:txBody>
          <a:bodyPr>
            <a:normAutofit/>
          </a:bodyPr>
          <a:lstStyle/>
          <a:p>
            <a:pPr>
              <a:buNone/>
            </a:pPr>
            <a:r>
              <a:rPr lang="ar-JO" sz="3000" dirty="0" smtClean="0"/>
              <a:t>الأصل أن يحدد الساحب </a:t>
            </a:r>
            <a:r>
              <a:rPr lang="ar-JO" sz="3000" dirty="0" smtClean="0">
                <a:solidFill>
                  <a:srgbClr val="0070C0"/>
                </a:solidFill>
              </a:rPr>
              <a:t>عمل</a:t>
            </a:r>
            <a:r>
              <a:rPr lang="ar-SA" sz="3000" dirty="0" smtClean="0">
                <a:solidFill>
                  <a:srgbClr val="0070C0"/>
                </a:solidFill>
              </a:rPr>
              <a:t>ة</a:t>
            </a:r>
            <a:r>
              <a:rPr lang="ar-JO" sz="3000" dirty="0" smtClean="0">
                <a:solidFill>
                  <a:srgbClr val="0070C0"/>
                </a:solidFill>
              </a:rPr>
              <a:t> مبلغ </a:t>
            </a:r>
            <a:r>
              <a:rPr lang="ar-JO" sz="3000" dirty="0" smtClean="0"/>
              <a:t>الكمبيالة سواء كانت </a:t>
            </a:r>
            <a:r>
              <a:rPr lang="ar-JO" sz="3000" dirty="0" smtClean="0">
                <a:solidFill>
                  <a:srgbClr val="0070C0"/>
                </a:solidFill>
              </a:rPr>
              <a:t>عملة وطنية أو أجنبية </a:t>
            </a:r>
            <a:r>
              <a:rPr lang="en-US" sz="3000" dirty="0" smtClean="0">
                <a:solidFill>
                  <a:srgbClr val="0070C0"/>
                </a:solidFill>
              </a:rPr>
              <a:t> .</a:t>
            </a:r>
          </a:p>
          <a:p>
            <a:pPr>
              <a:buNone/>
            </a:pPr>
            <a:endParaRPr lang="ar-SA" sz="3000" dirty="0" smtClean="0">
              <a:solidFill>
                <a:srgbClr val="FF0000"/>
              </a:solidFill>
            </a:endParaRPr>
          </a:p>
          <a:p>
            <a:pPr>
              <a:buNone/>
            </a:pPr>
            <a:r>
              <a:rPr lang="ar-JO" sz="3000" dirty="0" smtClean="0">
                <a:solidFill>
                  <a:srgbClr val="FF0000"/>
                </a:solidFill>
              </a:rPr>
              <a:t>ولكن إذا كانت الكمبيالة مستحقة الدفع في المملكة وكان المبلغ محدد </a:t>
            </a:r>
            <a:r>
              <a:rPr lang="ar-JO" sz="3000" b="1" dirty="0" smtClean="0">
                <a:solidFill>
                  <a:srgbClr val="FF0000"/>
                </a:solidFill>
              </a:rPr>
              <a:t>بعملة أجنبية غير متداولة </a:t>
            </a:r>
            <a:r>
              <a:rPr lang="ar-JO" sz="3000" dirty="0" smtClean="0">
                <a:solidFill>
                  <a:srgbClr val="FF0000"/>
                </a:solidFill>
              </a:rPr>
              <a:t>أن يتم الوفاء بالنقد المتداول في المملكة </a:t>
            </a:r>
            <a:r>
              <a:rPr lang="ar-SA" sz="3000" dirty="0" smtClean="0">
                <a:solidFill>
                  <a:srgbClr val="FF0000"/>
                </a:solidFill>
              </a:rPr>
              <a:t>، و</a:t>
            </a:r>
            <a:r>
              <a:rPr lang="ar-JO" sz="3000" b="1" dirty="0" smtClean="0">
                <a:solidFill>
                  <a:srgbClr val="C00000"/>
                </a:solidFill>
              </a:rPr>
              <a:t>حسب سعره يوم الاستحقاق </a:t>
            </a:r>
            <a:r>
              <a:rPr lang="ar-SA" sz="3000" b="1" dirty="0" smtClean="0">
                <a:solidFill>
                  <a:srgbClr val="C00000"/>
                </a:solidFill>
              </a:rPr>
              <a:t>.</a:t>
            </a:r>
          </a:p>
          <a:p>
            <a:pPr>
              <a:buNone/>
            </a:pPr>
            <a:endParaRPr lang="ar-SA" sz="3000" dirty="0" smtClean="0"/>
          </a:p>
          <a:p>
            <a:pPr>
              <a:buNone/>
            </a:pPr>
            <a:r>
              <a:rPr lang="ar-JO" sz="3000" dirty="0" smtClean="0">
                <a:solidFill>
                  <a:srgbClr val="0070C0"/>
                </a:solidFill>
              </a:rPr>
              <a:t>فإذا تراخي المدين عن الوفاء في اليوم المذكور </a:t>
            </a:r>
            <a:r>
              <a:rPr lang="ar-JO" sz="3000" dirty="0" smtClean="0"/>
              <a:t>كان </a:t>
            </a:r>
            <a:r>
              <a:rPr lang="ar-JO" sz="3000" b="1" dirty="0" smtClean="0">
                <a:solidFill>
                  <a:srgbClr val="0070C0"/>
                </a:solidFill>
              </a:rPr>
              <a:t>للحامل الخيار بين المطالبة بمبلغ </a:t>
            </a:r>
            <a:r>
              <a:rPr lang="ar-JO" sz="3000" dirty="0" smtClean="0"/>
              <a:t>الكمبيالة مقوما بالنقد المتداول في المملكة </a:t>
            </a:r>
            <a:r>
              <a:rPr lang="ar-JO" sz="3000" dirty="0" smtClean="0">
                <a:solidFill>
                  <a:srgbClr val="0070C0"/>
                </a:solidFill>
              </a:rPr>
              <a:t>حسب سعره في يوم الاستحقاق أو في يوم الوفاء </a:t>
            </a:r>
            <a:r>
              <a:rPr lang="ar-JO" sz="3000" dirty="0" smtClean="0"/>
              <a:t>.</a:t>
            </a:r>
            <a:endParaRPr lang="en-US"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26</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521800"/>
          </a:xfrm>
        </p:spPr>
        <p:txBody>
          <a:bodyPr>
            <a:normAutofit/>
          </a:bodyPr>
          <a:lstStyle/>
          <a:p>
            <a:r>
              <a:rPr lang="ar-JO" sz="3000" b="1" dirty="0" smtClean="0">
                <a:solidFill>
                  <a:srgbClr val="FF0000"/>
                </a:solidFill>
              </a:rPr>
              <a:t>حظر شرط الفائدة </a:t>
            </a:r>
            <a:endParaRPr lang="en-US" sz="3000" dirty="0" smtClean="0">
              <a:solidFill>
                <a:srgbClr val="FF0000"/>
              </a:solidFill>
            </a:endParaRPr>
          </a:p>
          <a:p>
            <a:pPr>
              <a:buNone/>
            </a:pPr>
            <a:r>
              <a:rPr lang="ar-SA" sz="3000" dirty="0" smtClean="0"/>
              <a:t>        </a:t>
            </a:r>
            <a:r>
              <a:rPr lang="ar-JO" sz="3000" dirty="0" smtClean="0"/>
              <a:t>تنص المادة</a:t>
            </a:r>
            <a:r>
              <a:rPr lang="ar-SA" sz="3000" dirty="0" smtClean="0"/>
              <a:t>/</a:t>
            </a:r>
            <a:r>
              <a:rPr lang="ar-JO" sz="3000" dirty="0" smtClean="0"/>
              <a:t> </a:t>
            </a:r>
            <a:r>
              <a:rPr lang="ar-SA" sz="3000" dirty="0" smtClean="0"/>
              <a:t>6</a:t>
            </a:r>
            <a:r>
              <a:rPr lang="ar-JO" sz="3000" dirty="0" smtClean="0"/>
              <a:t>من نظام الأوراق التجارية على أن</a:t>
            </a:r>
            <a:r>
              <a:rPr lang="ar-SA" sz="3000" dirty="0" smtClean="0"/>
              <a:t> </a:t>
            </a:r>
          </a:p>
          <a:p>
            <a:pPr>
              <a:buNone/>
            </a:pPr>
            <a:r>
              <a:rPr lang="ar-SA" sz="3000" dirty="0" smtClean="0"/>
              <a:t>      </a:t>
            </a:r>
            <a:r>
              <a:rPr lang="ar-JO" sz="3000" dirty="0" smtClean="0"/>
              <a:t>" </a:t>
            </a:r>
            <a:r>
              <a:rPr lang="ar-SA" sz="3000" dirty="0" smtClean="0"/>
              <a:t> </a:t>
            </a:r>
            <a:r>
              <a:rPr lang="ar-JO" sz="3000" dirty="0" smtClean="0"/>
              <a:t>اشتراط فائدة الكمبيالة يعتبر كأن لم يكن " </a:t>
            </a:r>
            <a:r>
              <a:rPr lang="ar-SA" sz="3000" dirty="0" smtClean="0"/>
              <a:t>.</a:t>
            </a:r>
          </a:p>
          <a:p>
            <a:pPr>
              <a:buNone/>
            </a:pPr>
            <a:r>
              <a:rPr lang="ar-SA" sz="3000" dirty="0" smtClean="0"/>
              <a:t>           </a:t>
            </a:r>
            <a:r>
              <a:rPr lang="ar-JO" sz="3000" dirty="0" smtClean="0"/>
              <a:t>لأن هذه الفائدة تعتبر من الربا </a:t>
            </a:r>
            <a:endParaRPr lang="ar-SA" sz="3000" dirty="0" smtClean="0"/>
          </a:p>
          <a:p>
            <a:pPr>
              <a:buNone/>
            </a:pPr>
            <a:endParaRPr lang="ar-SA" sz="3000" dirty="0" smtClean="0"/>
          </a:p>
          <a:p>
            <a:pPr>
              <a:buNone/>
            </a:pPr>
            <a:r>
              <a:rPr lang="ar-JO" sz="3000" dirty="0" smtClean="0"/>
              <a:t>كأن يكتب </a:t>
            </a:r>
            <a:r>
              <a:rPr lang="ar-SA" sz="3000" dirty="0" smtClean="0"/>
              <a:t>( إ</a:t>
            </a:r>
            <a:r>
              <a:rPr lang="ar-JO" sz="3000" dirty="0" smtClean="0"/>
              <a:t>دفعوا بموجب هذه الكمبيالة وبفائدة 5% لأمر ) </a:t>
            </a:r>
            <a:endParaRPr lang="ar-SA" sz="3000" dirty="0" smtClean="0"/>
          </a:p>
          <a:p>
            <a:pPr>
              <a:buNone/>
            </a:pPr>
            <a:r>
              <a:rPr lang="ar-SA" sz="3000" dirty="0" smtClean="0"/>
              <a:t>     </a:t>
            </a:r>
          </a:p>
          <a:p>
            <a:pPr>
              <a:buNone/>
            </a:pPr>
            <a:r>
              <a:rPr lang="ar-JO" sz="3000" dirty="0" smtClean="0"/>
              <a:t>فإذا تضمنت الكمبيالة مثل </a:t>
            </a:r>
            <a:r>
              <a:rPr lang="ar-JO" sz="3000" b="1" dirty="0" smtClean="0">
                <a:solidFill>
                  <a:srgbClr val="0070C0"/>
                </a:solidFill>
              </a:rPr>
              <a:t>هذا الشرط فإنه لا يؤثر على الكمبيالة </a:t>
            </a:r>
            <a:r>
              <a:rPr lang="ar-JO" sz="3000" dirty="0" smtClean="0"/>
              <a:t>حيث تظل صحيحة </a:t>
            </a:r>
            <a:r>
              <a:rPr lang="ar-JO" sz="3000" b="1" dirty="0" smtClean="0">
                <a:solidFill>
                  <a:srgbClr val="0070C0"/>
                </a:solidFill>
              </a:rPr>
              <a:t>ويعبتر الشرط كأن لم يكن</a:t>
            </a:r>
            <a:r>
              <a:rPr lang="ar-SA" sz="3000" b="1" dirty="0" smtClean="0">
                <a:solidFill>
                  <a:srgbClr val="0070C0"/>
                </a:solidFill>
              </a:rPr>
              <a:t> </a:t>
            </a:r>
            <a:r>
              <a:rPr lang="ar-SA" sz="3000" b="1" dirty="0" smtClean="0"/>
              <a:t>،</a:t>
            </a:r>
            <a:r>
              <a:rPr lang="ar-JO" sz="3000" b="1" dirty="0" smtClean="0"/>
              <a:t> </a:t>
            </a:r>
            <a:r>
              <a:rPr lang="ar-JO" sz="3000" dirty="0" smtClean="0"/>
              <a:t>ومن ثم </a:t>
            </a:r>
            <a:r>
              <a:rPr lang="ar-JO" sz="3000" b="1" dirty="0" smtClean="0"/>
              <a:t>يلتزم المدين بدفع المحدد في الكمبيالة فقط دون زيادة</a:t>
            </a:r>
            <a:r>
              <a:rPr lang="ar-SA" sz="3000" b="1" dirty="0" smtClean="0"/>
              <a:t> </a:t>
            </a:r>
            <a:r>
              <a:rPr lang="ar-JO" sz="3000" b="1" dirty="0" smtClean="0"/>
              <a:t>.</a:t>
            </a:r>
            <a:endParaRPr lang="en-US" sz="3000" b="1"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27</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665816"/>
          </a:xfrm>
        </p:spPr>
        <p:txBody>
          <a:bodyPr>
            <a:normAutofit/>
          </a:bodyPr>
          <a:lstStyle/>
          <a:p>
            <a:pPr>
              <a:buNone/>
            </a:pPr>
            <a:r>
              <a:rPr lang="ar-JO" b="1" dirty="0" smtClean="0">
                <a:solidFill>
                  <a:srgbClr val="0070C0"/>
                </a:solidFill>
              </a:rPr>
              <a:t>(3) اسم من يلزمه الوفاء بالكمبيالة ( المسحوب عليه ) </a:t>
            </a:r>
            <a:r>
              <a:rPr lang="ar-SA" b="1" dirty="0" smtClean="0"/>
              <a:t>.</a:t>
            </a:r>
          </a:p>
          <a:p>
            <a:pPr>
              <a:buNone/>
            </a:pPr>
            <a:endParaRPr lang="en-US" dirty="0" smtClean="0"/>
          </a:p>
          <a:p>
            <a:pPr>
              <a:buNone/>
            </a:pPr>
            <a:r>
              <a:rPr lang="ar-JO" dirty="0" smtClean="0"/>
              <a:t> أوجب النظام أن يذكر في الكمبيالة اسم من يلزمه الوفاء بها رغم أن </a:t>
            </a:r>
            <a:r>
              <a:rPr lang="ar-JO" b="1" dirty="0" smtClean="0">
                <a:solidFill>
                  <a:srgbClr val="0070C0"/>
                </a:solidFill>
              </a:rPr>
              <a:t>هذا الشخص لا يبدأ التزامه بالكمبيالة إلا من تاريخ التوقيع عليها بقبول الوفاء بها </a:t>
            </a:r>
            <a:r>
              <a:rPr lang="ar-SA" b="1" dirty="0" smtClean="0">
                <a:solidFill>
                  <a:srgbClr val="0070C0"/>
                </a:solidFill>
              </a:rPr>
              <a:t>، </a:t>
            </a:r>
            <a:r>
              <a:rPr lang="ar-JO" dirty="0" smtClean="0"/>
              <a:t>أما قبل ذلك فالملتزم الأول بها هو الساحب</a:t>
            </a:r>
            <a:r>
              <a:rPr lang="ar-SA" dirty="0" smtClean="0"/>
              <a:t> .</a:t>
            </a:r>
          </a:p>
          <a:p>
            <a:pPr>
              <a:buNone/>
            </a:pPr>
            <a:endParaRPr lang="ar-SA" dirty="0" smtClean="0"/>
          </a:p>
          <a:p>
            <a:pPr>
              <a:buNone/>
            </a:pPr>
            <a:r>
              <a:rPr lang="ar-SA" dirty="0" smtClean="0"/>
              <a:t>    </a:t>
            </a:r>
            <a:r>
              <a:rPr lang="ar-JO" dirty="0" smtClean="0"/>
              <a:t> وينبغي أن يتم تحديد </a:t>
            </a:r>
            <a:r>
              <a:rPr lang="ar-JO" b="1" dirty="0" smtClean="0"/>
              <a:t>شخصية المسحوب عليه بذكر </a:t>
            </a:r>
            <a:r>
              <a:rPr lang="ar-JO" b="1" dirty="0" smtClean="0">
                <a:solidFill>
                  <a:srgbClr val="0070C0"/>
                </a:solidFill>
              </a:rPr>
              <a:t>اسمه ومهنته وموطنه</a:t>
            </a:r>
            <a:r>
              <a:rPr lang="ar-JO" dirty="0" smtClean="0"/>
              <a:t> لكي يمكن لحامل الكمبيالة من التوجه إليه ومطالبته بقبولها والوفاء في تاريخ الاستحقاق</a:t>
            </a:r>
            <a:r>
              <a:rPr lang="ar-SA" dirty="0" smtClean="0"/>
              <a:t> </a:t>
            </a:r>
            <a:r>
              <a:rPr lang="ar-JO" dirty="0" smtClean="0"/>
              <a:t>.</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28</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593808"/>
          </a:xfrm>
        </p:spPr>
        <p:txBody>
          <a:bodyPr>
            <a:normAutofit/>
          </a:bodyPr>
          <a:lstStyle/>
          <a:p>
            <a:r>
              <a:rPr lang="ar-JO" sz="3000" dirty="0" smtClean="0"/>
              <a:t>كما أجاز النظام م</a:t>
            </a:r>
            <a:r>
              <a:rPr lang="ar-SA" sz="3000" dirty="0" smtClean="0"/>
              <a:t> / </a:t>
            </a:r>
            <a:r>
              <a:rPr lang="ar-JO" sz="3000" dirty="0" smtClean="0"/>
              <a:t>68</a:t>
            </a:r>
            <a:r>
              <a:rPr lang="ar-SA" sz="3000" dirty="0" smtClean="0"/>
              <a:t> </a:t>
            </a:r>
            <a:r>
              <a:rPr lang="ar-JO" sz="3000" dirty="0" smtClean="0"/>
              <a:t>لساحب الكمبيالة ومظهرها وضامنها الاحتياطي أن يعين ( يكفل) من يقبلها أو يدفعها عند الاقتضاء ، ويطلق على هذا الشخص المعين " </a:t>
            </a:r>
            <a:r>
              <a:rPr lang="ar-JO" sz="3000" b="1" dirty="0" smtClean="0">
                <a:solidFill>
                  <a:srgbClr val="C00000"/>
                </a:solidFill>
              </a:rPr>
              <a:t>المسحوب عليه الاحتياطي</a:t>
            </a:r>
            <a:r>
              <a:rPr lang="ar-SA" sz="3000" dirty="0" smtClean="0"/>
              <a:t>“</a:t>
            </a:r>
            <a:r>
              <a:rPr lang="ar-JO" sz="3000" dirty="0" smtClean="0"/>
              <a:t> </a:t>
            </a:r>
            <a:endParaRPr lang="ar-SA" sz="3000" dirty="0" smtClean="0"/>
          </a:p>
          <a:p>
            <a:endParaRPr lang="ar-SA" sz="3000" dirty="0" smtClean="0"/>
          </a:p>
          <a:p>
            <a:r>
              <a:rPr lang="ar-JO" sz="3000" dirty="0" smtClean="0"/>
              <a:t>وتبدو أهمية تعيين مسحوبا عليها احتياطيا في الكمبيالة أن الساحب </a:t>
            </a:r>
            <a:r>
              <a:rPr lang="ar-JO" sz="3000" dirty="0" smtClean="0">
                <a:solidFill>
                  <a:srgbClr val="0070C0"/>
                </a:solidFill>
              </a:rPr>
              <a:t>يتجنب مخاطر احتمال عدم قبول </a:t>
            </a:r>
            <a:r>
              <a:rPr lang="ar-JO" sz="3000" dirty="0" smtClean="0"/>
              <a:t>أو عدم فاء المسحوب عليه الأصلي</a:t>
            </a:r>
            <a:r>
              <a:rPr lang="ar-SA" sz="3000" dirty="0" smtClean="0"/>
              <a:t> </a:t>
            </a:r>
            <a:r>
              <a:rPr lang="ar-JO" sz="3000" dirty="0" smtClean="0"/>
              <a:t>.</a:t>
            </a:r>
            <a:endParaRPr lang="ar-SA" sz="3000" dirty="0" smtClean="0"/>
          </a:p>
          <a:p>
            <a:r>
              <a:rPr lang="ar-JO" sz="3000" dirty="0" smtClean="0">
                <a:solidFill>
                  <a:srgbClr val="0070C0"/>
                </a:solidFill>
              </a:rPr>
              <a:t>يجب أن يكون المسحوب عليه شخصا حقيقيا </a:t>
            </a:r>
            <a:r>
              <a:rPr lang="ar-JO" sz="3000" dirty="0" smtClean="0"/>
              <a:t>ومن ثم لا تصح الكمبيالة التي يتم سحبها على شخص وهمي لأنها تعتبر خالية من اسم المسحوب عليه و</a:t>
            </a:r>
            <a:r>
              <a:rPr lang="ar-SA" sz="3000" dirty="0" smtClean="0"/>
              <a:t> </a:t>
            </a:r>
            <a:r>
              <a:rPr lang="ar-JO" sz="3000" dirty="0" smtClean="0"/>
              <a:t>تفقد صفتها وتصبح سند مديونية </a:t>
            </a:r>
            <a:endParaRPr lang="en-US"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29</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9144000" cy="6165304"/>
          </a:xfrm>
        </p:spPr>
        <p:txBody>
          <a:bodyPr>
            <a:normAutofit/>
          </a:bodyPr>
          <a:lstStyle/>
          <a:p>
            <a:pPr>
              <a:buNone/>
            </a:pPr>
            <a:r>
              <a:rPr lang="ar-SA" dirty="0" smtClean="0"/>
              <a:t>* </a:t>
            </a:r>
            <a:r>
              <a:rPr lang="ar-JO" dirty="0" smtClean="0"/>
              <a:t>يتضح من ذلك أن </a:t>
            </a:r>
            <a:r>
              <a:rPr lang="ar-JO" dirty="0" smtClean="0">
                <a:solidFill>
                  <a:srgbClr val="FF0000"/>
                </a:solidFill>
              </a:rPr>
              <a:t>الكمبيالة</a:t>
            </a:r>
            <a:r>
              <a:rPr lang="ar-JO" dirty="0" smtClean="0"/>
              <a:t> </a:t>
            </a:r>
            <a:r>
              <a:rPr lang="ar-JO" dirty="0" smtClean="0">
                <a:solidFill>
                  <a:srgbClr val="FF0000"/>
                </a:solidFill>
              </a:rPr>
              <a:t>ورقة ثلاثية الأطراف </a:t>
            </a:r>
            <a:r>
              <a:rPr lang="ar-JO" dirty="0" smtClean="0"/>
              <a:t>، </a:t>
            </a:r>
            <a:r>
              <a:rPr lang="ar-JO" dirty="0" smtClean="0">
                <a:solidFill>
                  <a:srgbClr val="0070C0"/>
                </a:solidFill>
              </a:rPr>
              <a:t>فالساحب</a:t>
            </a:r>
            <a:r>
              <a:rPr lang="ar-JO" dirty="0" smtClean="0"/>
              <a:t> هو الذي أصدر الأمر بالدفع </a:t>
            </a:r>
            <a:r>
              <a:rPr lang="ar-JO" dirty="0" smtClean="0">
                <a:solidFill>
                  <a:srgbClr val="0070C0"/>
                </a:solidFill>
              </a:rPr>
              <a:t>والمسحوب عليه </a:t>
            </a:r>
            <a:r>
              <a:rPr lang="ar-JO" dirty="0" smtClean="0"/>
              <a:t>هو المأمور بالدفع  </a:t>
            </a:r>
            <a:r>
              <a:rPr lang="ar-JO" dirty="0" smtClean="0">
                <a:solidFill>
                  <a:srgbClr val="0070C0"/>
                </a:solidFill>
              </a:rPr>
              <a:t>والمستفيد </a:t>
            </a:r>
            <a:r>
              <a:rPr lang="ar-JO" dirty="0" smtClean="0"/>
              <a:t>هو صاحب الحق في المبلغ المحدد في الأمر . </a:t>
            </a:r>
            <a:endParaRPr lang="ar-SA" dirty="0" smtClean="0"/>
          </a:p>
          <a:p>
            <a:pPr>
              <a:buNone/>
            </a:pPr>
            <a:r>
              <a:rPr lang="ar-SA" dirty="0" smtClean="0"/>
              <a:t>* </a:t>
            </a:r>
            <a:r>
              <a:rPr lang="ar-JO" dirty="0" smtClean="0">
                <a:solidFill>
                  <a:srgbClr val="FF0000"/>
                </a:solidFill>
              </a:rPr>
              <a:t>كما تنطوي الكمبيالة على علاقتين قانونيتين </a:t>
            </a:r>
            <a:r>
              <a:rPr lang="ar-JO" dirty="0" smtClean="0"/>
              <a:t>: </a:t>
            </a:r>
            <a:r>
              <a:rPr lang="ar-SA" b="1" dirty="0" smtClean="0"/>
              <a:t> </a:t>
            </a:r>
            <a:r>
              <a:rPr lang="ar-JO" b="1" dirty="0" smtClean="0">
                <a:solidFill>
                  <a:srgbClr val="0070C0"/>
                </a:solidFill>
              </a:rPr>
              <a:t>الأولى</a:t>
            </a:r>
            <a:r>
              <a:rPr lang="ar-JO" b="1" dirty="0" smtClean="0"/>
              <a:t> </a:t>
            </a:r>
            <a:r>
              <a:rPr lang="ar-JO" dirty="0" smtClean="0"/>
              <a:t>هي العلاقة بين </a:t>
            </a:r>
            <a:r>
              <a:rPr lang="ar-JO" dirty="0" smtClean="0">
                <a:solidFill>
                  <a:schemeClr val="bg1">
                    <a:lumMod val="65000"/>
                  </a:schemeClr>
                </a:solidFill>
                <a:effectLst>
                  <a:outerShdw blurRad="38100" dist="38100" dir="2700000" algn="tl">
                    <a:srgbClr val="000000">
                      <a:alpha val="43137"/>
                    </a:srgbClr>
                  </a:outerShdw>
                </a:effectLst>
              </a:rPr>
              <a:t>الساحب والمستفيد</a:t>
            </a:r>
            <a:r>
              <a:rPr lang="ar-JO" dirty="0" smtClean="0"/>
              <a:t> فالأخير دائن للأول بالمبلغ المحدد في الكمبيالة </a:t>
            </a:r>
            <a:r>
              <a:rPr lang="ar-SA" dirty="0" smtClean="0"/>
              <a:t>(</a:t>
            </a:r>
            <a:r>
              <a:rPr lang="ar-JO" dirty="0" smtClean="0"/>
              <a:t>وقد يكون هذا الدين ثمنا لشيء اشتراه منه أو قرضا اعطاه اياه أو تعويضا عن ضرر ألحقه به</a:t>
            </a:r>
            <a:r>
              <a:rPr lang="ar-SA" dirty="0" smtClean="0"/>
              <a:t>)</a:t>
            </a:r>
            <a:r>
              <a:rPr lang="ar-JO" dirty="0" smtClean="0"/>
              <a:t> </a:t>
            </a:r>
            <a:r>
              <a:rPr lang="ar-SA" dirty="0" smtClean="0"/>
              <a:t>. </a:t>
            </a:r>
            <a:r>
              <a:rPr lang="ar-JO" b="1" dirty="0" smtClean="0">
                <a:solidFill>
                  <a:srgbClr val="0070C0"/>
                </a:solidFill>
              </a:rPr>
              <a:t>والثانية</a:t>
            </a:r>
            <a:r>
              <a:rPr lang="ar-JO" dirty="0" smtClean="0">
                <a:solidFill>
                  <a:srgbClr val="0070C0"/>
                </a:solidFill>
              </a:rPr>
              <a:t> </a:t>
            </a:r>
            <a:r>
              <a:rPr lang="ar-JO" dirty="0" smtClean="0"/>
              <a:t>العلاقة بين </a:t>
            </a:r>
            <a:r>
              <a:rPr lang="ar-JO" dirty="0" smtClean="0">
                <a:solidFill>
                  <a:schemeClr val="bg1">
                    <a:lumMod val="65000"/>
                  </a:schemeClr>
                </a:solidFill>
                <a:effectLst>
                  <a:outerShdw blurRad="38100" dist="38100" dir="2700000" algn="tl">
                    <a:srgbClr val="000000">
                      <a:alpha val="43137"/>
                    </a:srgbClr>
                  </a:outerShdw>
                </a:effectLst>
              </a:rPr>
              <a:t>الساحب والمسحوب عليه </a:t>
            </a:r>
            <a:r>
              <a:rPr lang="ar-JO" dirty="0" smtClean="0"/>
              <a:t>( وتسمى اصطلاحا مقابل الوفاء ) وهي تعني أن المسحوب عليه مدينا للساحب وبدلا من دفع الدين للساحب يقوم بدفعه للمستفيد ( وهو دائن الساحب</a:t>
            </a:r>
            <a:r>
              <a:rPr lang="ar-SA" dirty="0" smtClean="0"/>
              <a:t> </a:t>
            </a:r>
            <a:r>
              <a:rPr lang="ar-JO" dirty="0" smtClean="0"/>
              <a:t>)</a:t>
            </a:r>
            <a:r>
              <a:rPr lang="ar-SA" dirty="0" smtClean="0"/>
              <a:t>.  </a:t>
            </a:r>
          </a:p>
          <a:p>
            <a:pPr>
              <a:buNone/>
            </a:pPr>
            <a:r>
              <a:rPr lang="ar-SA" dirty="0" smtClean="0"/>
              <a:t>  - </a:t>
            </a:r>
            <a:r>
              <a:rPr lang="ar-JO" dirty="0" smtClean="0"/>
              <a:t> أما علاقة </a:t>
            </a:r>
            <a:r>
              <a:rPr lang="ar-JO" dirty="0" smtClean="0">
                <a:solidFill>
                  <a:schemeClr val="bg1">
                    <a:lumMod val="65000"/>
                  </a:schemeClr>
                </a:solidFill>
                <a:effectLst>
                  <a:outerShdw blurRad="38100" dist="38100" dir="2700000" algn="tl">
                    <a:srgbClr val="000000">
                      <a:alpha val="43137"/>
                    </a:srgbClr>
                  </a:outerShdw>
                </a:effectLst>
              </a:rPr>
              <a:t>المستفيد بالمسحوب عليه </a:t>
            </a:r>
            <a:r>
              <a:rPr lang="ar-JO" dirty="0" smtClean="0"/>
              <a:t>فإن المسحوب عليه </a:t>
            </a:r>
            <a:r>
              <a:rPr lang="ar-JO" dirty="0" smtClean="0">
                <a:solidFill>
                  <a:srgbClr val="FF0000"/>
                </a:solidFill>
              </a:rPr>
              <a:t>يظل أجنبيا </a:t>
            </a:r>
            <a:r>
              <a:rPr lang="ar-JO" dirty="0" smtClean="0"/>
              <a:t>عن الكمبيالة </a:t>
            </a:r>
            <a:r>
              <a:rPr lang="ar-JO" dirty="0" smtClean="0">
                <a:effectLst>
                  <a:outerShdw blurRad="38100" dist="38100" dir="2700000" algn="tl">
                    <a:srgbClr val="000000">
                      <a:alpha val="43137"/>
                    </a:srgbClr>
                  </a:outerShdw>
                </a:effectLst>
              </a:rPr>
              <a:t>ولا تربطه بالمستفيد علاقة قانونية تلزمه بالوفاء بها </a:t>
            </a:r>
            <a:r>
              <a:rPr lang="ar-JO" dirty="0" smtClean="0">
                <a:solidFill>
                  <a:srgbClr val="FF0000"/>
                </a:solidFill>
                <a:effectLst>
                  <a:outerShdw blurRad="38100" dist="38100" dir="2700000" algn="tl">
                    <a:srgbClr val="000000">
                      <a:alpha val="43137"/>
                    </a:srgbClr>
                  </a:outerShdw>
                </a:effectLst>
              </a:rPr>
              <a:t>حتى يوقع عليها بالقبول</a:t>
            </a:r>
            <a:r>
              <a:rPr lang="ar-JO" dirty="0" smtClean="0">
                <a:effectLst>
                  <a:outerShdw blurRad="38100" dist="38100" dir="2700000" algn="tl">
                    <a:srgbClr val="000000">
                      <a:alpha val="43137"/>
                    </a:srgbClr>
                  </a:outerShdw>
                </a:effectLst>
              </a:rPr>
              <a:t> </a:t>
            </a:r>
            <a:r>
              <a:rPr lang="ar-JO" dirty="0" smtClean="0">
                <a:solidFill>
                  <a:srgbClr val="0070C0"/>
                </a:solidFill>
                <a:effectLst>
                  <a:outerShdw blurRad="38100" dist="38100" dir="2700000" algn="tl">
                    <a:srgbClr val="000000">
                      <a:alpha val="43137"/>
                    </a:srgbClr>
                  </a:outerShdw>
                </a:effectLst>
              </a:rPr>
              <a:t>فمنذ هذا الوقت </a:t>
            </a:r>
            <a:r>
              <a:rPr lang="ar-JO" dirty="0" smtClean="0">
                <a:solidFill>
                  <a:srgbClr val="0070C0"/>
                </a:solidFill>
              </a:rPr>
              <a:t>( ينشأ في ذمته التزاما صرفيا بمجرد التوقيع على الكمبيالة ) </a:t>
            </a:r>
            <a:r>
              <a:rPr lang="ar-JO" dirty="0" smtClean="0">
                <a:solidFill>
                  <a:srgbClr val="0070C0"/>
                </a:solidFill>
                <a:effectLst>
                  <a:outerShdw blurRad="38100" dist="38100" dir="2700000" algn="tl">
                    <a:srgbClr val="000000">
                      <a:alpha val="43137"/>
                    </a:srgbClr>
                  </a:outerShdw>
                </a:effectLst>
              </a:rPr>
              <a:t>يصبح هو المدين الأصلي ويتحول الساحب الى مجرد ضامن للوفاء بها .</a:t>
            </a:r>
            <a:endParaRPr lang="en-US" dirty="0" smtClean="0">
              <a:solidFill>
                <a:srgbClr val="0070C0"/>
              </a:solidFill>
              <a:effectLst>
                <a:outerShdw blurRad="38100" dist="38100" dir="2700000" algn="tl">
                  <a:srgbClr val="000000">
                    <a:alpha val="43137"/>
                  </a:srgbClr>
                </a:outerShdw>
              </a:effectLst>
            </a:endParaRPr>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052736"/>
            <a:ext cx="8075240" cy="5521800"/>
          </a:xfrm>
        </p:spPr>
        <p:txBody>
          <a:bodyPr/>
          <a:lstStyle/>
          <a:p>
            <a:pPr>
              <a:buNone/>
            </a:pPr>
            <a:r>
              <a:rPr lang="ar-SA" b="1" dirty="0" smtClean="0">
                <a:solidFill>
                  <a:srgbClr val="FF0000"/>
                </a:solidFill>
                <a:effectLst>
                  <a:outerShdw blurRad="38100" dist="38100" dir="2700000" algn="tl">
                    <a:srgbClr val="000000">
                      <a:alpha val="43137"/>
                    </a:srgbClr>
                  </a:outerShdw>
                </a:effectLst>
              </a:rPr>
              <a:t>* </a:t>
            </a:r>
            <a:r>
              <a:rPr lang="ar-JO" b="1" dirty="0" smtClean="0">
                <a:solidFill>
                  <a:srgbClr val="FF0000"/>
                </a:solidFill>
                <a:effectLst>
                  <a:outerShdw blurRad="38100" dist="38100" dir="2700000" algn="tl">
                    <a:srgbClr val="000000">
                      <a:alpha val="43137"/>
                    </a:srgbClr>
                  </a:outerShdw>
                </a:effectLst>
              </a:rPr>
              <a:t>إمكان سحب الكمبيالة على ساحبها </a:t>
            </a:r>
            <a:r>
              <a:rPr lang="ar-SA" b="1" dirty="0" smtClean="0">
                <a:solidFill>
                  <a:srgbClr val="FF0000"/>
                </a:solidFill>
              </a:rPr>
              <a:t>.</a:t>
            </a:r>
          </a:p>
          <a:p>
            <a:pPr>
              <a:buNone/>
            </a:pPr>
            <a:endParaRPr lang="en-US" dirty="0" smtClean="0"/>
          </a:p>
          <a:p>
            <a:pPr>
              <a:buNone/>
            </a:pPr>
            <a:r>
              <a:rPr lang="ar-SA" dirty="0" smtClean="0"/>
              <a:t>      جرت </a:t>
            </a:r>
            <a:r>
              <a:rPr lang="ar-JO" dirty="0" smtClean="0"/>
              <a:t>العادة أن يكون ساحب الكمبيالة شخص آخر غير المسحوب عليه إلا أن </a:t>
            </a:r>
            <a:r>
              <a:rPr lang="ar-SA" dirty="0" smtClean="0"/>
              <a:t>النظام أجاز  </a:t>
            </a:r>
            <a:r>
              <a:rPr lang="ar-JO" b="1" dirty="0" smtClean="0">
                <a:solidFill>
                  <a:srgbClr val="C00000"/>
                </a:solidFill>
              </a:rPr>
              <a:t>" سحبها على ساحبها " </a:t>
            </a:r>
            <a:r>
              <a:rPr lang="ar-SA" b="1" dirty="0" smtClean="0">
                <a:solidFill>
                  <a:srgbClr val="C00000"/>
                </a:solidFill>
              </a:rPr>
              <a:t>.</a:t>
            </a:r>
          </a:p>
          <a:p>
            <a:pPr>
              <a:buNone/>
            </a:pPr>
            <a:endParaRPr lang="ar-SA" b="1" dirty="0" smtClean="0">
              <a:solidFill>
                <a:srgbClr val="C00000"/>
              </a:solidFill>
            </a:endParaRPr>
          </a:p>
          <a:p>
            <a:pPr>
              <a:buNone/>
            </a:pPr>
            <a:r>
              <a:rPr lang="ar-SA" dirty="0" smtClean="0"/>
              <a:t>    </a:t>
            </a:r>
            <a:r>
              <a:rPr lang="ar-JO" dirty="0" smtClean="0"/>
              <a:t>أي أن </a:t>
            </a:r>
            <a:r>
              <a:rPr lang="ar-JO" dirty="0" smtClean="0">
                <a:solidFill>
                  <a:srgbClr val="C00000"/>
                </a:solidFill>
              </a:rPr>
              <a:t>يكون الساحب هو المسحوب عليه </a:t>
            </a:r>
            <a:r>
              <a:rPr lang="ar-JO" dirty="0" smtClean="0"/>
              <a:t>وذلك تلبية لحاجات عملية</a:t>
            </a:r>
            <a:r>
              <a:rPr lang="ar-SA" dirty="0" smtClean="0"/>
              <a:t> ، </a:t>
            </a:r>
            <a:r>
              <a:rPr lang="ar-JO" dirty="0" smtClean="0"/>
              <a:t> حيث يمكن للمركز الرئيسي لشركة ما أن </a:t>
            </a:r>
            <a:r>
              <a:rPr lang="ar-JO" dirty="0" smtClean="0">
                <a:solidFill>
                  <a:srgbClr val="C00000"/>
                </a:solidFill>
              </a:rPr>
              <a:t>يسحب كمبيالة على أحد فروعه</a:t>
            </a:r>
            <a:r>
              <a:rPr lang="ar-JO" dirty="0" smtClean="0"/>
              <a:t> في مدينة أخرى أو العكس مثلا</a:t>
            </a:r>
            <a:r>
              <a:rPr lang="ar-SA" dirty="0" smtClean="0"/>
              <a:t> </a:t>
            </a:r>
            <a:r>
              <a:rPr lang="ar-JO" dirty="0" smtClean="0"/>
              <a:t>.</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30</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665816"/>
          </a:xfrm>
        </p:spPr>
        <p:txBody>
          <a:bodyPr>
            <a:normAutofit/>
          </a:bodyPr>
          <a:lstStyle/>
          <a:p>
            <a:pPr>
              <a:buNone/>
            </a:pPr>
            <a:r>
              <a:rPr lang="ar-JO" b="1" dirty="0" smtClean="0">
                <a:solidFill>
                  <a:srgbClr val="0070C0"/>
                </a:solidFill>
              </a:rPr>
              <a:t>(4) ميعاد الاستحقاق</a:t>
            </a:r>
            <a:endParaRPr lang="en-US" b="1" dirty="0" smtClean="0">
              <a:solidFill>
                <a:srgbClr val="0070C0"/>
              </a:solidFill>
            </a:endParaRPr>
          </a:p>
          <a:p>
            <a:pPr>
              <a:buNone/>
            </a:pPr>
            <a:r>
              <a:rPr lang="ar-SA" dirty="0" smtClean="0"/>
              <a:t>     </a:t>
            </a:r>
            <a:r>
              <a:rPr lang="ar-JO" dirty="0" smtClean="0"/>
              <a:t> أوجب النظام على الساحب أن يحدد التاريخ الذي يجب فيه الوفاء بالمبلغ الثابت في الكمبيالة</a:t>
            </a:r>
            <a:r>
              <a:rPr lang="ar-SA" dirty="0" smtClean="0"/>
              <a:t>،</a:t>
            </a:r>
            <a:r>
              <a:rPr lang="ar-JO" dirty="0" smtClean="0"/>
              <a:t>ويعتبر تحديد تاريخ الاستحقاق من البيانات الهامة في الكمبيالة نظرا لانه</a:t>
            </a:r>
            <a:r>
              <a:rPr lang="ar-SA" dirty="0" smtClean="0"/>
              <a:t> : </a:t>
            </a:r>
          </a:p>
          <a:p>
            <a:pPr>
              <a:buNone/>
            </a:pPr>
            <a:r>
              <a:rPr lang="ar-JO" dirty="0" smtClean="0"/>
              <a:t> 1. هو الوقت الذي يجب على الحامل أن </a:t>
            </a:r>
            <a:r>
              <a:rPr lang="ar-JO" dirty="0" smtClean="0">
                <a:solidFill>
                  <a:srgbClr val="C00000"/>
                </a:solidFill>
              </a:rPr>
              <a:t>يطالب فيه المسحوب عليه بالوفاء</a:t>
            </a:r>
            <a:r>
              <a:rPr lang="ar-SA" dirty="0" smtClean="0">
                <a:solidFill>
                  <a:srgbClr val="C00000"/>
                </a:solidFill>
              </a:rPr>
              <a:t> .</a:t>
            </a:r>
          </a:p>
          <a:p>
            <a:pPr>
              <a:buNone/>
            </a:pPr>
            <a:r>
              <a:rPr lang="ar-JO" dirty="0" smtClean="0"/>
              <a:t> 2. كما أنه هو الوقت الذي تبدأ منه المدة التي يجب على الحامل أن </a:t>
            </a:r>
            <a:r>
              <a:rPr lang="ar-JO" dirty="0" smtClean="0">
                <a:solidFill>
                  <a:srgbClr val="C00000"/>
                </a:solidFill>
              </a:rPr>
              <a:t>يعمل فيها الاحتجاج </a:t>
            </a:r>
            <a:r>
              <a:rPr lang="ar-JO" dirty="0" smtClean="0"/>
              <a:t>في حالة عدم وفاء المسحوب عليه بالكمبيالة وإلا يعتبر حاملا مهملا </a:t>
            </a:r>
            <a:r>
              <a:rPr lang="ar-SA" dirty="0" smtClean="0"/>
              <a:t>.</a:t>
            </a:r>
          </a:p>
          <a:p>
            <a:pPr>
              <a:buNone/>
            </a:pPr>
            <a:r>
              <a:rPr lang="ar-JO" dirty="0" smtClean="0"/>
              <a:t>3. انه الوقت الذي </a:t>
            </a:r>
            <a:r>
              <a:rPr lang="ar-JO" dirty="0" smtClean="0">
                <a:solidFill>
                  <a:srgbClr val="C00000"/>
                </a:solidFill>
              </a:rPr>
              <a:t>تبدأ منه مدة عدم سماع </a:t>
            </a:r>
            <a:r>
              <a:rPr lang="ar-JO" dirty="0" smtClean="0"/>
              <a:t>( انقضاء) الدعوى الصرفية التي يرفعها الحامل على الساحب والمظهرين وضامني الوفاء بالكمبيالة .</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31</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764704"/>
            <a:ext cx="8640960" cy="6093296"/>
          </a:xfrm>
        </p:spPr>
        <p:txBody>
          <a:bodyPr>
            <a:normAutofit/>
          </a:bodyPr>
          <a:lstStyle/>
          <a:p>
            <a:pPr>
              <a:buNone/>
            </a:pPr>
            <a:r>
              <a:rPr lang="ar-SA" b="1" dirty="0" smtClean="0"/>
              <a:t>* </a:t>
            </a:r>
            <a:r>
              <a:rPr lang="ar-JO" b="1" dirty="0" smtClean="0"/>
              <a:t>طرق تحديد ميعاد الاستحقاق </a:t>
            </a:r>
            <a:endParaRPr lang="en-US" dirty="0" smtClean="0"/>
          </a:p>
          <a:p>
            <a:pPr>
              <a:buNone/>
            </a:pPr>
            <a:r>
              <a:rPr lang="ar-JO" dirty="0" smtClean="0"/>
              <a:t>يجب على الساحب تحديد تاريخ استحقاق الكمبيالة تحديدا دقيقا بطريقة واضحة لا تثير اللبس بحيث يشمل اليوم والشهر والسنة . </a:t>
            </a:r>
            <a:endParaRPr lang="ar-SA" dirty="0" smtClean="0"/>
          </a:p>
          <a:p>
            <a:pPr>
              <a:buNone/>
            </a:pPr>
            <a:r>
              <a:rPr lang="ar-JO" dirty="0" smtClean="0"/>
              <a:t>حددت المادة (38) كيفية تعيين هذا التاريخ على سبيل الحصر هي : </a:t>
            </a:r>
            <a:endParaRPr lang="en-US" dirty="0" smtClean="0"/>
          </a:p>
          <a:p>
            <a:pPr>
              <a:buNone/>
            </a:pPr>
            <a:r>
              <a:rPr lang="ar-JO" dirty="0" smtClean="0"/>
              <a:t>(أ) </a:t>
            </a:r>
            <a:r>
              <a:rPr lang="ar-JO" dirty="0" smtClean="0">
                <a:solidFill>
                  <a:srgbClr val="0070C0"/>
                </a:solidFill>
              </a:rPr>
              <a:t>أن تكون الكمبيالة مستحقة لدى الاطلاع </a:t>
            </a:r>
            <a:r>
              <a:rPr lang="ar-JO" dirty="0" smtClean="0"/>
              <a:t>( فيكتب ادفعوا لدى الاطلاع بموجب هذه الكمبيالة لأمر... )</a:t>
            </a:r>
            <a:endParaRPr lang="en-US" dirty="0" smtClean="0"/>
          </a:p>
          <a:p>
            <a:pPr>
              <a:buNone/>
            </a:pPr>
            <a:r>
              <a:rPr lang="ar-JO" dirty="0" smtClean="0"/>
              <a:t>(ب)</a:t>
            </a:r>
            <a:r>
              <a:rPr lang="ar-JO" dirty="0" smtClean="0">
                <a:solidFill>
                  <a:srgbClr val="0070C0"/>
                </a:solidFill>
              </a:rPr>
              <a:t> أن تكون الكمبيالة مستحقة بعد مدة معينة من الاطلاع </a:t>
            </a:r>
            <a:r>
              <a:rPr lang="ar-JO" dirty="0" smtClean="0"/>
              <a:t>( فيكتب مثلا ادفعوا بعد خمسة أشهر من الاطلاع على هذه الكمبيالة لأمر... ) </a:t>
            </a:r>
            <a:endParaRPr lang="en-US" dirty="0" smtClean="0"/>
          </a:p>
          <a:p>
            <a:pPr>
              <a:buNone/>
            </a:pPr>
            <a:r>
              <a:rPr lang="ar-JO" dirty="0" smtClean="0"/>
              <a:t>(ج) </a:t>
            </a:r>
            <a:r>
              <a:rPr lang="ar-JO" dirty="0" smtClean="0">
                <a:solidFill>
                  <a:srgbClr val="0070C0"/>
                </a:solidFill>
              </a:rPr>
              <a:t>أن تكون مستحقة بعد مدة معينة من تاريخ إنشائها </a:t>
            </a:r>
            <a:r>
              <a:rPr lang="ar-JO" dirty="0" smtClean="0"/>
              <a:t>( فيكتب مثلا ادفعوا بعد ستة أشهر من تاريخ تحرير هذه الكمبيالة لأمر... )</a:t>
            </a:r>
            <a:endParaRPr lang="en-US" dirty="0" smtClean="0"/>
          </a:p>
          <a:p>
            <a:pPr>
              <a:buNone/>
            </a:pPr>
            <a:r>
              <a:rPr lang="ar-JO" dirty="0" smtClean="0"/>
              <a:t>(د) </a:t>
            </a:r>
            <a:r>
              <a:rPr lang="ar-JO" dirty="0" smtClean="0">
                <a:solidFill>
                  <a:srgbClr val="0070C0"/>
                </a:solidFill>
              </a:rPr>
              <a:t>أن تكون مستحقة في يوم معين </a:t>
            </a:r>
            <a:r>
              <a:rPr lang="ar-JO" dirty="0" smtClean="0"/>
              <a:t>( فيكتب مثلا ادفعوا في </a:t>
            </a:r>
            <a:r>
              <a:rPr lang="ar-SA" dirty="0" smtClean="0"/>
              <a:t>1432/6/1</a:t>
            </a:r>
            <a:r>
              <a:rPr lang="ar-JO" dirty="0" smtClean="0"/>
              <a:t> هجرية بموجب هذه الكمبيالة لأمر...)</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32</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91264" cy="5521800"/>
          </a:xfrm>
        </p:spPr>
        <p:txBody>
          <a:bodyPr>
            <a:normAutofit/>
          </a:bodyPr>
          <a:lstStyle/>
          <a:p>
            <a:pPr>
              <a:buNone/>
            </a:pPr>
            <a:r>
              <a:rPr lang="ar-SA" b="1" dirty="0" smtClean="0">
                <a:solidFill>
                  <a:srgbClr val="C00000"/>
                </a:solidFill>
              </a:rPr>
              <a:t>* </a:t>
            </a:r>
            <a:r>
              <a:rPr lang="ar-JO" b="1" dirty="0" smtClean="0">
                <a:solidFill>
                  <a:srgbClr val="C00000"/>
                </a:solidFill>
              </a:rPr>
              <a:t>جزاء مخالفة طرق تعيين ميعاد الاستحقاق أو تعدده هو البطلان </a:t>
            </a:r>
            <a:endParaRPr lang="en-US" dirty="0" smtClean="0">
              <a:solidFill>
                <a:srgbClr val="C00000"/>
              </a:solidFill>
            </a:endParaRPr>
          </a:p>
          <a:p>
            <a:pPr>
              <a:buNone/>
            </a:pPr>
            <a:r>
              <a:rPr lang="ar-JO" dirty="0" smtClean="0"/>
              <a:t>1. </a:t>
            </a:r>
            <a:r>
              <a:rPr lang="ar-JO" dirty="0" smtClean="0">
                <a:solidFill>
                  <a:srgbClr val="0070C0"/>
                </a:solidFill>
              </a:rPr>
              <a:t>يحظر النظام أولا تعيين ميعاد استحقاق الكمبيالة بغيرالطرق الأربع السابق تحديدها </a:t>
            </a:r>
            <a:r>
              <a:rPr lang="ar-JO" dirty="0" smtClean="0"/>
              <a:t>( كتحديده بيوم عيد أو في موسم الحصاد )</a:t>
            </a:r>
            <a:endParaRPr lang="ar-SA" dirty="0" smtClean="0"/>
          </a:p>
          <a:p>
            <a:pPr>
              <a:buNone/>
            </a:pPr>
            <a:r>
              <a:rPr lang="ar-JO" dirty="0" smtClean="0"/>
              <a:t> 2. </a:t>
            </a:r>
            <a:r>
              <a:rPr lang="ar-JO" dirty="0" smtClean="0">
                <a:solidFill>
                  <a:srgbClr val="0070C0"/>
                </a:solidFill>
              </a:rPr>
              <a:t>يحظر ثانيا أن يوضع أكثر من ميعاد استحقاق في الكمبيالة </a:t>
            </a:r>
            <a:r>
              <a:rPr lang="ar-JO" dirty="0" smtClean="0"/>
              <a:t>أي تقسيط المبلغ الثابت فيها لان ذلك يعيق تداولها ويعتبر ذلك </a:t>
            </a:r>
            <a:r>
              <a:rPr lang="ar-JO" dirty="0" smtClean="0">
                <a:solidFill>
                  <a:srgbClr val="0070C0"/>
                </a:solidFill>
              </a:rPr>
              <a:t>إخلالا بمبدأ وحدة ميعاد استحقاق الكمبيالة . </a:t>
            </a:r>
            <a:endParaRPr lang="en-US" dirty="0" smtClean="0">
              <a:solidFill>
                <a:srgbClr val="0070C0"/>
              </a:solidFill>
            </a:endParaRPr>
          </a:p>
          <a:p>
            <a:pPr>
              <a:buNone/>
            </a:pPr>
            <a:r>
              <a:rPr lang="ar-JO" b="1" dirty="0" smtClean="0"/>
              <a:t>أنه يترتب على المخالفة أن الصك</a:t>
            </a:r>
            <a:r>
              <a:rPr lang="ar-SA" b="1" dirty="0" smtClean="0"/>
              <a:t> يفقد </a:t>
            </a:r>
            <a:r>
              <a:rPr lang="ar-JO" b="1" dirty="0" smtClean="0"/>
              <a:t> لصفته ككمبيالة ويصبح مستند مديونية </a:t>
            </a:r>
            <a:r>
              <a:rPr lang="ar-SA" b="1" dirty="0" smtClean="0"/>
              <a:t>.</a:t>
            </a:r>
          </a:p>
          <a:p>
            <a:pPr>
              <a:buNone/>
            </a:pPr>
            <a:r>
              <a:rPr lang="ar-JO" dirty="0" smtClean="0">
                <a:solidFill>
                  <a:srgbClr val="FF0000"/>
                </a:solidFill>
              </a:rPr>
              <a:t>وهذا </a:t>
            </a:r>
            <a:r>
              <a:rPr lang="ar-SA" dirty="0" smtClean="0">
                <a:solidFill>
                  <a:srgbClr val="FF0000"/>
                </a:solidFill>
              </a:rPr>
              <a:t>لا ينطبق على ال</a:t>
            </a:r>
            <a:r>
              <a:rPr lang="ar-JO" dirty="0" smtClean="0">
                <a:solidFill>
                  <a:srgbClr val="FF0000"/>
                </a:solidFill>
              </a:rPr>
              <a:t>حالة التي لا يحدد فيها الساحب ميعادا لاستحقاق الكمبيالة حيث أن </a:t>
            </a:r>
            <a:r>
              <a:rPr lang="ar-SA" dirty="0" smtClean="0">
                <a:solidFill>
                  <a:srgbClr val="FF0000"/>
                </a:solidFill>
              </a:rPr>
              <a:t>النظام </a:t>
            </a:r>
            <a:r>
              <a:rPr lang="ar-JO" dirty="0" smtClean="0">
                <a:solidFill>
                  <a:srgbClr val="FF0000"/>
                </a:solidFill>
              </a:rPr>
              <a:t>لا </a:t>
            </a:r>
            <a:r>
              <a:rPr lang="ar-SA" dirty="0" smtClean="0">
                <a:solidFill>
                  <a:srgbClr val="FF0000"/>
                </a:solidFill>
              </a:rPr>
              <a:t>ي</a:t>
            </a:r>
            <a:r>
              <a:rPr lang="ar-JO" dirty="0" smtClean="0">
                <a:solidFill>
                  <a:srgbClr val="FF0000"/>
                </a:solidFill>
              </a:rPr>
              <a:t>عتبرها كمبيالة باطلة </a:t>
            </a:r>
            <a:r>
              <a:rPr lang="ar-JO" b="1" dirty="0" smtClean="0">
                <a:solidFill>
                  <a:srgbClr val="FF0000"/>
                </a:solidFill>
              </a:rPr>
              <a:t>ولكن تعتبرها  مستحقة لدى الاطلاع .</a:t>
            </a:r>
            <a:endParaRPr lang="en-US" b="1" dirty="0" smtClean="0">
              <a:solidFill>
                <a:srgbClr val="FF0000"/>
              </a:solidFill>
            </a:endParaRPr>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33</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6712"/>
            <a:ext cx="9144000" cy="6021288"/>
          </a:xfrm>
        </p:spPr>
        <p:txBody>
          <a:bodyPr>
            <a:normAutofit/>
          </a:bodyPr>
          <a:lstStyle/>
          <a:p>
            <a:pPr>
              <a:buNone/>
            </a:pPr>
            <a:r>
              <a:rPr lang="ar-JO" b="1" dirty="0" smtClean="0">
                <a:solidFill>
                  <a:srgbClr val="0070C0"/>
                </a:solidFill>
              </a:rPr>
              <a:t>(5) مكان الوفاء </a:t>
            </a:r>
            <a:endParaRPr lang="en-US" dirty="0" smtClean="0">
              <a:solidFill>
                <a:srgbClr val="0070C0"/>
              </a:solidFill>
            </a:endParaRPr>
          </a:p>
          <a:p>
            <a:pPr>
              <a:buNone/>
            </a:pPr>
            <a:r>
              <a:rPr lang="ar-JO" dirty="0" smtClean="0"/>
              <a:t> </a:t>
            </a:r>
            <a:r>
              <a:rPr lang="ar-SA" dirty="0" smtClean="0"/>
              <a:t>    </a:t>
            </a:r>
            <a:r>
              <a:rPr lang="ar-JO" dirty="0" smtClean="0"/>
              <a:t>يجب أن تتضمن الكمبيالة بيانا يحدد المكان الذي يتجه إليه الحامل لاستيفاء قيمتها في تاريخ الاستحقاق</a:t>
            </a:r>
            <a:r>
              <a:rPr lang="ar-SA" dirty="0" smtClean="0"/>
              <a:t> </a:t>
            </a:r>
            <a:r>
              <a:rPr lang="ar-JO" dirty="0" smtClean="0"/>
              <a:t>.</a:t>
            </a:r>
            <a:endParaRPr lang="ar-SA" dirty="0" smtClean="0"/>
          </a:p>
          <a:p>
            <a:pPr>
              <a:buNone/>
            </a:pPr>
            <a:r>
              <a:rPr lang="ar-JO" dirty="0" smtClean="0"/>
              <a:t> </a:t>
            </a:r>
            <a:r>
              <a:rPr lang="ar-JO" dirty="0" smtClean="0">
                <a:solidFill>
                  <a:srgbClr val="FF0000"/>
                </a:solidFill>
              </a:rPr>
              <a:t>الأصل أن يكون مكان الوفاء هو موطن المسحوب عليه </a:t>
            </a:r>
            <a:r>
              <a:rPr lang="ar-JO" dirty="0" smtClean="0"/>
              <a:t>سواء كان موطنه العام أو الخاص بمهنته</a:t>
            </a:r>
            <a:r>
              <a:rPr lang="ar-SA" dirty="0" smtClean="0"/>
              <a:t>، </a:t>
            </a:r>
            <a:r>
              <a:rPr lang="ar-JO" dirty="0" smtClean="0"/>
              <a:t>ومع ذلك </a:t>
            </a:r>
            <a:r>
              <a:rPr lang="ar-JO" dirty="0" smtClean="0">
                <a:solidFill>
                  <a:srgbClr val="0070C0"/>
                </a:solidFill>
              </a:rPr>
              <a:t>أجاز</a:t>
            </a:r>
            <a:r>
              <a:rPr lang="ar-SA" dirty="0" smtClean="0">
                <a:solidFill>
                  <a:srgbClr val="0070C0"/>
                </a:solidFill>
              </a:rPr>
              <a:t>النظام </a:t>
            </a:r>
            <a:r>
              <a:rPr lang="ar-JO" dirty="0" smtClean="0">
                <a:solidFill>
                  <a:srgbClr val="0070C0"/>
                </a:solidFill>
              </a:rPr>
              <a:t>للساحب أن يشترط وفاء الكمبيالة في موطن شخص آخر غير المسحوب عليه </a:t>
            </a:r>
            <a:r>
              <a:rPr lang="ar-JO" dirty="0" smtClean="0"/>
              <a:t>سواء كان هذا الموطن في الجهة التي فيها موطن المسحوب عليه أو في جهة أخرى ويعرف هذا الشرط </a:t>
            </a:r>
            <a:r>
              <a:rPr lang="ar-JO" b="1" dirty="0" smtClean="0">
                <a:solidFill>
                  <a:srgbClr val="FF0000"/>
                </a:solidFill>
              </a:rPr>
              <a:t>بشرط توطن الكمبيالة . </a:t>
            </a:r>
            <a:endParaRPr lang="en-US" b="1" dirty="0" smtClean="0">
              <a:solidFill>
                <a:srgbClr val="FF0000"/>
              </a:solidFill>
            </a:endParaRPr>
          </a:p>
          <a:p>
            <a:pPr>
              <a:buNone/>
            </a:pPr>
            <a:r>
              <a:rPr lang="ar-SA" dirty="0" smtClean="0"/>
              <a:t>       </a:t>
            </a:r>
            <a:r>
              <a:rPr lang="ar-JO" dirty="0" smtClean="0"/>
              <a:t>و</a:t>
            </a:r>
            <a:r>
              <a:rPr lang="ar-SA" dirty="0" smtClean="0"/>
              <a:t>الراي الفقهي يجيز </a:t>
            </a:r>
            <a:r>
              <a:rPr lang="ar-JO" dirty="0" smtClean="0"/>
              <a:t>تعدد مكان الوفاء في الكمبيالة بشرط أن يكون الاختيار بينها من حق الحامل . </a:t>
            </a:r>
            <a:r>
              <a:rPr lang="ar-JO" dirty="0" smtClean="0">
                <a:solidFill>
                  <a:srgbClr val="00B050"/>
                </a:solidFill>
              </a:rPr>
              <a:t>واذا خلت الكمبيالة من تحديد مكان الوفاء فلا يؤثر ذلك على صحتها حيث يعتبر المكان المبين بجانب اسم المسحوب عليه مكان وفائها وموطنا للمسحوب عليه </a:t>
            </a:r>
            <a:r>
              <a:rPr lang="ar-JO" dirty="0" smtClean="0"/>
              <a:t>(م2/ب من نظام الأوراق التجارية ).</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34</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64704"/>
            <a:ext cx="8964488" cy="6093296"/>
          </a:xfrm>
        </p:spPr>
        <p:txBody>
          <a:bodyPr>
            <a:normAutofit lnSpcReduction="10000"/>
          </a:bodyPr>
          <a:lstStyle/>
          <a:p>
            <a:pPr>
              <a:buNone/>
            </a:pPr>
            <a:r>
              <a:rPr lang="ar-JO" b="1" dirty="0" smtClean="0">
                <a:solidFill>
                  <a:srgbClr val="0070C0"/>
                </a:solidFill>
              </a:rPr>
              <a:t>(6) اسم المستفيد </a:t>
            </a:r>
            <a:endParaRPr lang="en-US" b="1" dirty="0" smtClean="0">
              <a:solidFill>
                <a:srgbClr val="0070C0"/>
              </a:solidFill>
            </a:endParaRPr>
          </a:p>
          <a:p>
            <a:pPr>
              <a:buNone/>
            </a:pPr>
            <a:r>
              <a:rPr lang="ar-SA" dirty="0" smtClean="0"/>
              <a:t>      </a:t>
            </a:r>
            <a:r>
              <a:rPr lang="ar-JO" dirty="0" smtClean="0"/>
              <a:t>أوجب النظام أن يحدد الساحب اسم الشخص الذي يجيب الوفاء له أو لأمره </a:t>
            </a:r>
            <a:r>
              <a:rPr lang="ar-SA" dirty="0" smtClean="0"/>
              <a:t>و </a:t>
            </a:r>
            <a:r>
              <a:rPr lang="ar-JO" dirty="0" smtClean="0">
                <a:solidFill>
                  <a:srgbClr val="FF0000"/>
                </a:solidFill>
              </a:rPr>
              <a:t>لا يجوز اصدار الكمبيالة لحامله طبقا لنظام الأوراق التجارية السعودي </a:t>
            </a:r>
            <a:endParaRPr lang="en-US" dirty="0" smtClean="0">
              <a:solidFill>
                <a:srgbClr val="FF0000"/>
              </a:solidFill>
            </a:endParaRPr>
          </a:p>
          <a:p>
            <a:pPr>
              <a:buNone/>
            </a:pPr>
            <a:r>
              <a:rPr lang="ar-SA" dirty="0" smtClean="0"/>
              <a:t>      </a:t>
            </a:r>
            <a:r>
              <a:rPr lang="ar-JO" dirty="0" smtClean="0"/>
              <a:t>ويجب أن يذكر اسم المستفيد من الكمبيالة بطريقة واضحة</a:t>
            </a:r>
            <a:r>
              <a:rPr lang="ar-SA" dirty="0" smtClean="0"/>
              <a:t> ، </a:t>
            </a:r>
            <a:r>
              <a:rPr lang="ar-JO" dirty="0" smtClean="0"/>
              <a:t>ومن ثم لا يجوز الاكتفاء بذكر صفته</a:t>
            </a:r>
            <a:r>
              <a:rPr lang="ar-SA" dirty="0" smtClean="0"/>
              <a:t>،</a:t>
            </a:r>
            <a:r>
              <a:rPr lang="ar-JO" dirty="0" smtClean="0"/>
              <a:t>إلا إذا كان ممثلا لشخص اعتباري مثلا</a:t>
            </a:r>
            <a:r>
              <a:rPr lang="ar-SA" dirty="0" smtClean="0"/>
              <a:t> .</a:t>
            </a:r>
          </a:p>
          <a:p>
            <a:pPr>
              <a:buNone/>
            </a:pPr>
            <a:r>
              <a:rPr lang="ar-SA" dirty="0" smtClean="0"/>
              <a:t>      </a:t>
            </a:r>
            <a:r>
              <a:rPr lang="ar-JO" dirty="0" smtClean="0"/>
              <a:t> فإذا ذكر اسم المستفيد بطريقة غامضة أو إذا كانت معرفته تحتاج إلى الرجوع إلى مستند خارج عن الكمبيالة ، </a:t>
            </a:r>
            <a:r>
              <a:rPr lang="ar-JO" dirty="0" smtClean="0">
                <a:solidFill>
                  <a:srgbClr val="0070C0"/>
                </a:solidFill>
              </a:rPr>
              <a:t>فإنها تفقد شرط الكفاية الذاتية وبالتالي صفتها ككمبيالة </a:t>
            </a:r>
            <a:r>
              <a:rPr lang="ar-JO" dirty="0" smtClean="0"/>
              <a:t>وتستقل محكمة الموضوع بتقدير مدى كفاية الطريقة التي ذكر بها اسم المستفيد.</a:t>
            </a:r>
            <a:endParaRPr lang="en-US" dirty="0" smtClean="0"/>
          </a:p>
          <a:p>
            <a:pPr>
              <a:buNone/>
            </a:pPr>
            <a:r>
              <a:rPr lang="ar-SA" dirty="0" smtClean="0"/>
              <a:t>      </a:t>
            </a:r>
            <a:r>
              <a:rPr lang="ar-JO" dirty="0" smtClean="0">
                <a:solidFill>
                  <a:srgbClr val="FF0000"/>
                </a:solidFill>
              </a:rPr>
              <a:t>يجوز أن يذكر اسم عدد من الاشخاص كمستفيد من الكمبيالة </a:t>
            </a:r>
            <a:r>
              <a:rPr lang="ar-JO" dirty="0" smtClean="0"/>
              <a:t>وفي هذه الحالة يجب تحديد كيفية الوفاء لهم بقيمة الكمبيالة فإذا ذكر مثلا ( ادفعوا لأمر محمد وعلي) فإنه يجب الوفاء لهما مجتمعين ولا يجوز الوفاء لأيهما منفردا وذلك بعكس ما إذا ذكر ( ادفعوا لأمر محمد أو علي) حيث يجوز الوفاء لأي منهما . </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0728"/>
            <a:ext cx="8568952" cy="5877272"/>
          </a:xfrm>
        </p:spPr>
        <p:txBody>
          <a:bodyPr>
            <a:normAutofit/>
          </a:bodyPr>
          <a:lstStyle/>
          <a:p>
            <a:pPr>
              <a:buNone/>
            </a:pPr>
            <a:r>
              <a:rPr lang="ar-SA" b="1" dirty="0" smtClean="0"/>
              <a:t>* </a:t>
            </a:r>
            <a:r>
              <a:rPr lang="ar-JO" b="1" dirty="0" smtClean="0"/>
              <a:t>إمكان سحب الكمبيالة لمصلحة ساحبها </a:t>
            </a:r>
            <a:r>
              <a:rPr lang="ar-SA" b="1" dirty="0" smtClean="0"/>
              <a:t>.</a:t>
            </a:r>
            <a:endParaRPr lang="en-US" dirty="0" smtClean="0"/>
          </a:p>
          <a:p>
            <a:pPr>
              <a:buNone/>
            </a:pPr>
            <a:r>
              <a:rPr lang="ar-SA" dirty="0" smtClean="0"/>
              <a:t>      </a:t>
            </a:r>
            <a:r>
              <a:rPr lang="ar-JO" dirty="0" smtClean="0"/>
              <a:t>الأصل أن يختلف شخص الساحب عن شخص المستفيد حيث يفوض الأول الثاني في استيفاء حقه لدى المسحوب عليه وبذلك تكون الكمبيالة ثلاثية الأطراف </a:t>
            </a:r>
            <a:r>
              <a:rPr lang="ar-SA" dirty="0" smtClean="0"/>
              <a:t>.</a:t>
            </a:r>
          </a:p>
          <a:p>
            <a:pPr>
              <a:buNone/>
            </a:pPr>
            <a:r>
              <a:rPr lang="ar-SA" dirty="0" smtClean="0"/>
              <a:t>       </a:t>
            </a:r>
            <a:r>
              <a:rPr lang="ar-JO" dirty="0" smtClean="0"/>
              <a:t>ومع ذلك أجاز</a:t>
            </a:r>
            <a:r>
              <a:rPr lang="ar-SA" dirty="0" smtClean="0"/>
              <a:t>النظام </a:t>
            </a:r>
            <a:r>
              <a:rPr lang="ar-JO" dirty="0" smtClean="0"/>
              <a:t>التجارية سحب الكمبيالة لأمر الساحب نفسه وبذلك </a:t>
            </a:r>
            <a:r>
              <a:rPr lang="ar-JO" dirty="0" smtClean="0">
                <a:solidFill>
                  <a:srgbClr val="FF0000"/>
                </a:solidFill>
              </a:rPr>
              <a:t>يقوم الساحب بصفتين</a:t>
            </a:r>
            <a:r>
              <a:rPr lang="ar-SA" dirty="0" smtClean="0">
                <a:solidFill>
                  <a:srgbClr val="FF0000"/>
                </a:solidFill>
              </a:rPr>
              <a:t> ؛ </a:t>
            </a:r>
            <a:r>
              <a:rPr lang="ar-JO" dirty="0" smtClean="0">
                <a:solidFill>
                  <a:srgbClr val="FF0000"/>
                </a:solidFill>
              </a:rPr>
              <a:t>الأولى صفة الساحب والثانية صفة المستفيد </a:t>
            </a:r>
            <a:r>
              <a:rPr lang="ar-JO" dirty="0" smtClean="0"/>
              <a:t>ورغم قلة استخدام هذه الطريقة في سحب الكمبيالات – بعكس الشيكات – إلا أنها لا تخلو من الأهمية من الناحية العملية حيث </a:t>
            </a:r>
            <a:r>
              <a:rPr lang="ar-JO" dirty="0" smtClean="0">
                <a:solidFill>
                  <a:srgbClr val="0070C0"/>
                </a:solidFill>
              </a:rPr>
              <a:t>يلجأ إليها الساحب الذي يريد سحب كمبيالة على مدينه ولكنه لا يجد في هذا الوقت شخص آخر يعينه كمستفيد فيها فيقوم بسحب الكمبيالة ويعين نفسه مستفيدا ويحصل على توقيع المدين ( المسحوب عليه ) بقبولها .</a:t>
            </a:r>
            <a:endParaRPr lang="en-US" dirty="0" smtClean="0">
              <a:solidFill>
                <a:srgbClr val="0070C0"/>
              </a:solidFill>
            </a:endParaRPr>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36</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8964488" cy="6093296"/>
          </a:xfrm>
        </p:spPr>
        <p:txBody>
          <a:bodyPr>
            <a:normAutofit/>
          </a:bodyPr>
          <a:lstStyle/>
          <a:p>
            <a:pPr>
              <a:buNone/>
            </a:pPr>
            <a:r>
              <a:rPr lang="ar-JO" b="1" dirty="0" smtClean="0">
                <a:solidFill>
                  <a:srgbClr val="0070C0"/>
                </a:solidFill>
              </a:rPr>
              <a:t>(7) تاريخ ومكان إنشاء الكمبيالة </a:t>
            </a:r>
            <a:r>
              <a:rPr lang="ar-SA" b="1" dirty="0" smtClean="0">
                <a:solidFill>
                  <a:srgbClr val="0070C0"/>
                </a:solidFill>
              </a:rPr>
              <a:t>.</a:t>
            </a:r>
            <a:endParaRPr lang="ar-SA" dirty="0" smtClean="0">
              <a:solidFill>
                <a:srgbClr val="0070C0"/>
              </a:solidFill>
            </a:endParaRPr>
          </a:p>
          <a:p>
            <a:pPr>
              <a:buNone/>
            </a:pPr>
            <a:r>
              <a:rPr lang="ar-SA" b="1" dirty="0" smtClean="0"/>
              <a:t>   </a:t>
            </a:r>
            <a:r>
              <a:rPr lang="ar-JO" b="1" dirty="0" smtClean="0"/>
              <a:t> </a:t>
            </a:r>
            <a:r>
              <a:rPr lang="ar-JO" dirty="0" smtClean="0"/>
              <a:t>أوجب </a:t>
            </a:r>
            <a:r>
              <a:rPr lang="ar-SA" dirty="0" smtClean="0"/>
              <a:t>النظام </a:t>
            </a:r>
            <a:r>
              <a:rPr lang="ar-JO" dirty="0" smtClean="0"/>
              <a:t>أن يتضمن متن الكمبيالة بيانا يحدد- بطريقة واضحة- تاريخ ومكان إنشائها </a:t>
            </a:r>
            <a:r>
              <a:rPr lang="ar-SA" dirty="0" smtClean="0"/>
              <a:t>، </a:t>
            </a:r>
            <a:r>
              <a:rPr lang="ar-JO" dirty="0" smtClean="0"/>
              <a:t>تبدو </a:t>
            </a:r>
            <a:r>
              <a:rPr lang="ar-JO" dirty="0" smtClean="0">
                <a:solidFill>
                  <a:schemeClr val="accent3"/>
                </a:solidFill>
              </a:rPr>
              <a:t>أهمية بيان تاريخ إنشاء الكمبيالة في أنه :</a:t>
            </a:r>
            <a:endParaRPr lang="en-US" dirty="0" smtClean="0">
              <a:solidFill>
                <a:schemeClr val="accent3"/>
              </a:solidFill>
            </a:endParaRPr>
          </a:p>
          <a:p>
            <a:pPr>
              <a:buNone/>
            </a:pPr>
            <a:r>
              <a:rPr lang="ar-SA" dirty="0" smtClean="0"/>
              <a:t>  </a:t>
            </a:r>
            <a:r>
              <a:rPr lang="ar-JO" dirty="0" smtClean="0"/>
              <a:t>(</a:t>
            </a:r>
            <a:r>
              <a:rPr lang="ar-SA" dirty="0" smtClean="0"/>
              <a:t> </a:t>
            </a:r>
            <a:r>
              <a:rPr lang="ar-JO" dirty="0" smtClean="0"/>
              <a:t>أ</a:t>
            </a:r>
            <a:r>
              <a:rPr lang="ar-SA" dirty="0" smtClean="0"/>
              <a:t> </a:t>
            </a:r>
            <a:r>
              <a:rPr lang="ar-JO" dirty="0" smtClean="0"/>
              <a:t>) </a:t>
            </a:r>
            <a:r>
              <a:rPr lang="ar-JO" dirty="0" smtClean="0">
                <a:solidFill>
                  <a:srgbClr val="0070C0"/>
                </a:solidFill>
              </a:rPr>
              <a:t>يسر معرفة ما اذا كان الساحب كامل الأهلية أو ناقصها أو عديمها وقت </a:t>
            </a:r>
            <a:r>
              <a:rPr lang="ar-JO" dirty="0" smtClean="0"/>
              <a:t>إصدار الكمبيالة باعتبار أن الدفع بانعدام أو نقص الأهلية لا يطهره تظهير الكمبيالة ومن ثم يجوز له التمسك به في مواجهة أي حامل لها ولو كان حسن النية</a:t>
            </a:r>
            <a:r>
              <a:rPr lang="ar-SA" dirty="0" smtClean="0"/>
              <a:t> .</a:t>
            </a:r>
            <a:endParaRPr lang="en-US" dirty="0" smtClean="0"/>
          </a:p>
          <a:p>
            <a:pPr>
              <a:buNone/>
            </a:pPr>
            <a:r>
              <a:rPr lang="ar-SA" dirty="0" smtClean="0"/>
              <a:t>  </a:t>
            </a:r>
            <a:r>
              <a:rPr lang="ar-JO" dirty="0" smtClean="0"/>
              <a:t>(ب</a:t>
            </a:r>
            <a:r>
              <a:rPr lang="ar-SA" dirty="0" smtClean="0"/>
              <a:t> </a:t>
            </a:r>
            <a:r>
              <a:rPr lang="ar-JO" dirty="0" smtClean="0"/>
              <a:t>) أنه على أساس هذا التاريخ </a:t>
            </a:r>
            <a:r>
              <a:rPr lang="ar-JO" dirty="0" smtClean="0">
                <a:solidFill>
                  <a:srgbClr val="0070C0"/>
                </a:solidFill>
              </a:rPr>
              <a:t>يتحدد تاريخ استحقاق الكمبيالة المستحقة بعد مدة من تاريخ انشاءها </a:t>
            </a:r>
            <a:r>
              <a:rPr lang="ar-SA" dirty="0" smtClean="0"/>
              <a:t>، </a:t>
            </a:r>
            <a:r>
              <a:rPr lang="ar-JO" dirty="0" smtClean="0"/>
              <a:t>وأيضا</a:t>
            </a:r>
            <a:r>
              <a:rPr lang="ar-SA" dirty="0" smtClean="0"/>
              <a:t> </a:t>
            </a:r>
            <a:r>
              <a:rPr lang="ar-JO" dirty="0" smtClean="0"/>
              <a:t>يتحدد على أساسه </a:t>
            </a:r>
            <a:r>
              <a:rPr lang="ar-JO" dirty="0" smtClean="0">
                <a:solidFill>
                  <a:srgbClr val="0070C0"/>
                </a:solidFill>
              </a:rPr>
              <a:t>تاريخ انتهاء مدة التقديم للوفاء في الكمبيالة مستحقة الدفع لدى الاطلاع</a:t>
            </a:r>
            <a:r>
              <a:rPr lang="ar-SA" dirty="0" smtClean="0">
                <a:solidFill>
                  <a:srgbClr val="0070C0"/>
                </a:solidFill>
              </a:rPr>
              <a:t> (التقادم)</a:t>
            </a:r>
            <a:r>
              <a:rPr lang="ar-JO" dirty="0" smtClean="0">
                <a:solidFill>
                  <a:srgbClr val="0070C0"/>
                </a:solidFill>
              </a:rPr>
              <a:t> حيث يجب تقديمها خلال سنة من تاريخ انشاءها </a:t>
            </a:r>
            <a:r>
              <a:rPr lang="ar-SA" dirty="0" smtClean="0">
                <a:solidFill>
                  <a:srgbClr val="0070C0"/>
                </a:solidFill>
              </a:rPr>
              <a:t>، </a:t>
            </a:r>
            <a:r>
              <a:rPr lang="ar-JO" dirty="0" smtClean="0"/>
              <a:t>كما يتحدد على </a:t>
            </a:r>
            <a:r>
              <a:rPr lang="ar-JO" dirty="0" smtClean="0">
                <a:solidFill>
                  <a:srgbClr val="0070C0"/>
                </a:solidFill>
              </a:rPr>
              <a:t>أساسه مدة تقديم الكمبيالة للإطلاع من المسحوب عليه إذا كانت مستحقة بعد مدة معينة من الاطلاع حيث يجب أن تقدم خلال سنة من تاريخ انشائها</a:t>
            </a:r>
            <a:r>
              <a:rPr lang="ar-JO" dirty="0" smtClean="0">
                <a:solidFill>
                  <a:schemeClr val="accent3"/>
                </a:solidFill>
              </a:rPr>
              <a:t>.</a:t>
            </a:r>
            <a:endParaRPr lang="en-US" dirty="0" smtClean="0">
              <a:solidFill>
                <a:schemeClr val="accent3"/>
              </a:solidFill>
            </a:endParaRPr>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37</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8712968" cy="6021288"/>
          </a:xfrm>
        </p:spPr>
        <p:txBody>
          <a:bodyPr>
            <a:normAutofit/>
          </a:bodyPr>
          <a:lstStyle/>
          <a:p>
            <a:pPr>
              <a:buNone/>
            </a:pPr>
            <a:r>
              <a:rPr lang="ar-JO" dirty="0" smtClean="0"/>
              <a:t>(د) </a:t>
            </a:r>
            <a:r>
              <a:rPr lang="ar-SA" dirty="0" smtClean="0"/>
              <a:t> </a:t>
            </a:r>
            <a:r>
              <a:rPr lang="ar-JO" dirty="0" smtClean="0"/>
              <a:t>يبين هذا التاريخ </a:t>
            </a:r>
            <a:r>
              <a:rPr lang="ar-JO" dirty="0" smtClean="0">
                <a:solidFill>
                  <a:srgbClr val="0070C0"/>
                </a:solidFill>
              </a:rPr>
              <a:t>ما إذا كانت الكمبيالة قد سحبت قبل صدور الحكم بشهر إفلاس الساحب </a:t>
            </a:r>
            <a:r>
              <a:rPr lang="ar-SA" dirty="0" smtClean="0">
                <a:solidFill>
                  <a:srgbClr val="0070C0"/>
                </a:solidFill>
              </a:rPr>
              <a:t>، </a:t>
            </a:r>
            <a:r>
              <a:rPr lang="ar-JO" dirty="0" smtClean="0">
                <a:solidFill>
                  <a:srgbClr val="0070C0"/>
                </a:solidFill>
              </a:rPr>
              <a:t>وبالتالي تكون صحيحة في مواجهة دائنيه </a:t>
            </a:r>
            <a:r>
              <a:rPr lang="ar-JO" dirty="0" smtClean="0">
                <a:solidFill>
                  <a:srgbClr val="00B0F0"/>
                </a:solidFill>
              </a:rPr>
              <a:t>أو أنها سحبت بعد صدور هذا الحكم وبالتالي تكون غير نافذة في مواجه</a:t>
            </a:r>
            <a:r>
              <a:rPr lang="ar-SA" dirty="0" smtClean="0">
                <a:solidFill>
                  <a:srgbClr val="00B0F0"/>
                </a:solidFill>
              </a:rPr>
              <a:t>تهم .</a:t>
            </a:r>
            <a:endParaRPr lang="en-US" dirty="0" smtClean="0"/>
          </a:p>
          <a:p>
            <a:pPr>
              <a:buNone/>
            </a:pPr>
            <a:r>
              <a:rPr lang="ar-SA" dirty="0" smtClean="0"/>
              <a:t>       </a:t>
            </a:r>
            <a:r>
              <a:rPr lang="ar-JO" dirty="0" smtClean="0"/>
              <a:t>ويجب أن </a:t>
            </a:r>
            <a:r>
              <a:rPr lang="ar-JO" b="1" dirty="0" smtClean="0"/>
              <a:t>يكتب التاريخ متضمنا اليوم والشهر والسنة </a:t>
            </a:r>
            <a:r>
              <a:rPr lang="ar-JO" dirty="0" smtClean="0"/>
              <a:t>وأن يكون </a:t>
            </a:r>
            <a:r>
              <a:rPr lang="ar-JO" b="1" dirty="0" smtClean="0">
                <a:solidFill>
                  <a:srgbClr val="00B0F0"/>
                </a:solidFill>
              </a:rPr>
              <a:t>للكمبيالة تاريخ إنشاء واحد </a:t>
            </a:r>
            <a:r>
              <a:rPr lang="ar-JO" dirty="0" smtClean="0"/>
              <a:t>ولو تعدد الساحبين للكمبيالة </a:t>
            </a:r>
            <a:r>
              <a:rPr lang="ar-JO" b="1" dirty="0" smtClean="0">
                <a:solidFill>
                  <a:schemeClr val="accent3"/>
                </a:solidFill>
              </a:rPr>
              <a:t>فإذا كتب عدة تواريخ لإنشاء الكمبيالة فإن ذلك يعني عدم وجود تاريخ إنشاء وبالتالي تفقد صفتها ككمبيالة</a:t>
            </a:r>
            <a:r>
              <a:rPr lang="ar-JO" dirty="0" smtClean="0"/>
              <a:t> </a:t>
            </a:r>
            <a:r>
              <a:rPr lang="ar-SA" dirty="0" smtClean="0"/>
              <a:t>.</a:t>
            </a:r>
          </a:p>
          <a:p>
            <a:pPr>
              <a:buNone/>
            </a:pPr>
            <a:r>
              <a:rPr lang="ar-SA" dirty="0" smtClean="0"/>
              <a:t>      </a:t>
            </a:r>
            <a:r>
              <a:rPr lang="ar-JO" dirty="0" smtClean="0">
                <a:solidFill>
                  <a:srgbClr val="00B050"/>
                </a:solidFill>
              </a:rPr>
              <a:t>ويعتبر تاريخ الإنشاء المدون في الكمبيالة حجة على الغير </a:t>
            </a:r>
            <a:r>
              <a:rPr lang="ar-JO" dirty="0" smtClean="0"/>
              <a:t>مالم يثبت صاحب المصلحة بكافة طرق الإثبات التاريخ الحقيقي</a:t>
            </a:r>
            <a:r>
              <a:rPr lang="ar-SA" dirty="0" smtClean="0"/>
              <a:t> </a:t>
            </a:r>
            <a:r>
              <a:rPr lang="ar-JO" dirty="0" smtClean="0"/>
              <a:t>. </a:t>
            </a:r>
            <a:endParaRPr lang="ar-SA" dirty="0" smtClean="0"/>
          </a:p>
          <a:p>
            <a:pPr>
              <a:buNone/>
            </a:pPr>
            <a:r>
              <a:rPr lang="ar-SA" dirty="0" smtClean="0">
                <a:solidFill>
                  <a:srgbClr val="0070C0"/>
                </a:solidFill>
              </a:rPr>
              <a:t>     </a:t>
            </a:r>
            <a:r>
              <a:rPr lang="ar-JO" dirty="0" smtClean="0">
                <a:solidFill>
                  <a:srgbClr val="0070C0"/>
                </a:solidFill>
              </a:rPr>
              <a:t>لايجوز أن تتعدد أماكن إنشاء الكمبيالة فإذا ذكر فيها أكثر من مكان فإنها تعد خالية من بيان مكان الوفاء وبالتالي تفقد صفتها ككمبيالة ما لم يكتب فيها مكان بجوار اسم الساحب حيث يعتبر هو مكان إنشائها.</a:t>
            </a:r>
            <a:endParaRPr lang="en-US" dirty="0" smtClean="0">
              <a:solidFill>
                <a:srgbClr val="0070C0"/>
              </a:solidFill>
            </a:endParaRPr>
          </a:p>
          <a:p>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38</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9144000" cy="6165304"/>
          </a:xfrm>
        </p:spPr>
        <p:txBody>
          <a:bodyPr>
            <a:noAutofit/>
          </a:bodyPr>
          <a:lstStyle/>
          <a:p>
            <a:pPr>
              <a:buNone/>
            </a:pPr>
            <a:r>
              <a:rPr lang="ar-JO" sz="2900" b="1" dirty="0" smtClean="0"/>
              <a:t>(8) توقيع الساحب</a:t>
            </a:r>
            <a:endParaRPr lang="en-US" sz="2900" dirty="0" smtClean="0"/>
          </a:p>
          <a:p>
            <a:pPr>
              <a:buNone/>
            </a:pPr>
            <a:r>
              <a:rPr lang="ar-SA" sz="2900" dirty="0" smtClean="0"/>
              <a:t>     </a:t>
            </a:r>
            <a:r>
              <a:rPr lang="ar-JO" sz="2900" dirty="0" smtClean="0"/>
              <a:t> تبدو أهمية بيان التوقيع باسم الساحب في أنه هو </a:t>
            </a:r>
            <a:r>
              <a:rPr lang="ar-JO" sz="2900" dirty="0" smtClean="0">
                <a:solidFill>
                  <a:srgbClr val="0070C0"/>
                </a:solidFill>
              </a:rPr>
              <a:t>أول الملتزمين صرفيا بقبول الكمبيالة والوفاء بها</a:t>
            </a:r>
            <a:r>
              <a:rPr lang="ar-JO" sz="2900" dirty="0" smtClean="0"/>
              <a:t> ، </a:t>
            </a:r>
            <a:r>
              <a:rPr lang="ar-JO" sz="2900" dirty="0" smtClean="0">
                <a:solidFill>
                  <a:srgbClr val="0070C0"/>
                </a:solidFill>
              </a:rPr>
              <a:t>والتوقيع هو الذي يمنح الكمبيالة قيمتها القانونية </a:t>
            </a:r>
            <a:r>
              <a:rPr lang="ar-JO" sz="2900" dirty="0" smtClean="0"/>
              <a:t>ويجعلها محلا لثقة الغير، </a:t>
            </a:r>
            <a:r>
              <a:rPr lang="ar-JO" sz="2900" dirty="0" smtClean="0">
                <a:solidFill>
                  <a:srgbClr val="0070C0"/>
                </a:solidFill>
              </a:rPr>
              <a:t>وذلك حتى يقبلها المسحوب عليه </a:t>
            </a:r>
            <a:r>
              <a:rPr lang="ar-JO" sz="2900" dirty="0" smtClean="0"/>
              <a:t>الذي يصبح هو المدين الأصلي ويتحول الساحب إلى ضامن للوفاء بها في تاريخ الاستحقاق .</a:t>
            </a:r>
            <a:endParaRPr lang="en-US" sz="2900" dirty="0" smtClean="0"/>
          </a:p>
          <a:p>
            <a:pPr>
              <a:buNone/>
            </a:pPr>
            <a:r>
              <a:rPr lang="ar-SA" sz="2900" dirty="0" smtClean="0"/>
              <a:t>       </a:t>
            </a:r>
            <a:r>
              <a:rPr lang="ar-JO" sz="2900" dirty="0" smtClean="0">
                <a:solidFill>
                  <a:srgbClr val="0070C0"/>
                </a:solidFill>
              </a:rPr>
              <a:t>ويجب أن يكون التوقيع مقروء وإلا كتابة اسم الساحب </a:t>
            </a:r>
            <a:r>
              <a:rPr lang="ar-JO" sz="2900" dirty="0" smtClean="0"/>
              <a:t>، وإذا كان </a:t>
            </a:r>
            <a:r>
              <a:rPr lang="ar-JO" sz="2900" dirty="0" smtClean="0">
                <a:solidFill>
                  <a:srgbClr val="0070C0"/>
                </a:solidFill>
              </a:rPr>
              <a:t>الساحب أميا فإنه يضع خاتمه أو بصمة إصبعه مقرونة باسمه مكان التوقيع</a:t>
            </a:r>
            <a:endParaRPr lang="en-US" sz="2900" dirty="0" smtClean="0"/>
          </a:p>
          <a:p>
            <a:pPr>
              <a:buNone/>
            </a:pPr>
            <a:r>
              <a:rPr lang="ar-JO" sz="2900" dirty="0" smtClean="0">
                <a:solidFill>
                  <a:srgbClr val="0070C0"/>
                </a:solidFill>
              </a:rPr>
              <a:t>النظام لم يحدد مكان توقيع الساحب </a:t>
            </a:r>
            <a:r>
              <a:rPr lang="ar-JO" sz="2900" dirty="0" smtClean="0"/>
              <a:t>إلا أن العمل جرى على وضعه أسفل بيانات الكمبيالة وغالبا ما يذكر عنوانه إلى جوار التوقيع أو الاسم</a:t>
            </a:r>
            <a:endParaRPr lang="en-US" sz="2900" dirty="0" smtClean="0"/>
          </a:p>
          <a:p>
            <a:pPr>
              <a:buNone/>
            </a:pPr>
            <a:r>
              <a:rPr lang="en-US" sz="2900" dirty="0" smtClean="0"/>
              <a:t> </a:t>
            </a:r>
            <a:r>
              <a:rPr lang="ar-JO" sz="2900" b="1" dirty="0" smtClean="0">
                <a:solidFill>
                  <a:srgbClr val="FF0000"/>
                </a:solidFill>
              </a:rPr>
              <a:t>( وإذا كان الأصل أن يقوم الساحب بإصدار الكمبيالة بنفسه، فهل يجوز له إنابة شخص آخر في سحبها ؟أو أن يقوم شخص آخر بسحبها لحسابه ؟ ) </a:t>
            </a:r>
            <a:endParaRPr lang="en-US" sz="2900" b="1" dirty="0" smtClean="0">
              <a:solidFill>
                <a:srgbClr val="FF0000"/>
              </a:solidFill>
            </a:endParaRPr>
          </a:p>
          <a:p>
            <a:pPr>
              <a:buNone/>
            </a:pPr>
            <a:endParaRPr lang="ar-SA" sz="29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39</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576064"/>
          </a:xfrm>
        </p:spPr>
        <p:txBody>
          <a:bodyPr>
            <a:normAutofit fontScale="90000"/>
          </a:bodyPr>
          <a:lstStyle/>
          <a:p>
            <a:pPr algn="ctr"/>
            <a:r>
              <a:rPr lang="ar-JO" b="1" dirty="0" smtClean="0"/>
              <a:t>(2) السند لامر </a:t>
            </a:r>
            <a:r>
              <a:rPr lang="en-US" dirty="0" smtClean="0"/>
              <a:t/>
            </a:r>
            <a:br>
              <a:rPr lang="en-US" dirty="0" smtClean="0"/>
            </a:br>
            <a:endParaRPr lang="ar-SA" dirty="0"/>
          </a:p>
        </p:txBody>
      </p:sp>
      <p:sp>
        <p:nvSpPr>
          <p:cNvPr id="3" name="Content Placeholder 2"/>
          <p:cNvSpPr>
            <a:spLocks noGrp="1"/>
          </p:cNvSpPr>
          <p:nvPr>
            <p:ph idx="1"/>
          </p:nvPr>
        </p:nvSpPr>
        <p:spPr>
          <a:xfrm>
            <a:off x="0" y="1124744"/>
            <a:ext cx="9144000" cy="5733256"/>
          </a:xfrm>
        </p:spPr>
        <p:txBody>
          <a:bodyPr>
            <a:normAutofit lnSpcReduction="10000"/>
          </a:bodyPr>
          <a:lstStyle/>
          <a:p>
            <a:pPr>
              <a:buNone/>
            </a:pPr>
            <a:r>
              <a:rPr lang="ar-SA" dirty="0" smtClean="0"/>
              <a:t>  </a:t>
            </a:r>
            <a:r>
              <a:rPr lang="ar-JO" dirty="0" smtClean="0"/>
              <a:t> </a:t>
            </a:r>
            <a:r>
              <a:rPr lang="ar-SA" dirty="0" smtClean="0"/>
              <a:t> </a:t>
            </a:r>
            <a:r>
              <a:rPr lang="ar-JO" sz="2900" dirty="0" smtClean="0">
                <a:solidFill>
                  <a:schemeClr val="bg1">
                    <a:lumMod val="65000"/>
                  </a:schemeClr>
                </a:solidFill>
              </a:rPr>
              <a:t>هو صك مكتوب طبقا للأوضاع التي حددها النظام يتضمن تعهد شخص معين يسمى المحرر بدفع مبلغ معين من النقود لأمر أو </a:t>
            </a:r>
            <a:r>
              <a:rPr lang="ar-SA" sz="2900" dirty="0" smtClean="0">
                <a:solidFill>
                  <a:schemeClr val="bg1">
                    <a:lumMod val="65000"/>
                  </a:schemeClr>
                </a:solidFill>
              </a:rPr>
              <a:t> </a:t>
            </a:r>
            <a:r>
              <a:rPr lang="ar-JO" sz="2900" dirty="0" smtClean="0">
                <a:solidFill>
                  <a:schemeClr val="bg1">
                    <a:lumMod val="65000"/>
                  </a:schemeClr>
                </a:solidFill>
              </a:rPr>
              <a:t>( لإذن ) </a:t>
            </a:r>
            <a:r>
              <a:rPr lang="ar-SA" sz="2900" dirty="0" smtClean="0">
                <a:solidFill>
                  <a:schemeClr val="bg1">
                    <a:lumMod val="65000"/>
                  </a:schemeClr>
                </a:solidFill>
              </a:rPr>
              <a:t>  </a:t>
            </a:r>
            <a:r>
              <a:rPr lang="ar-JO" sz="2900" dirty="0" smtClean="0">
                <a:solidFill>
                  <a:schemeClr val="bg1">
                    <a:lumMod val="65000"/>
                  </a:schemeClr>
                </a:solidFill>
              </a:rPr>
              <a:t>شخص آخر ( يسمى المستفيد ) وذلك في تاريخ محدد أو عند الطلب </a:t>
            </a:r>
            <a:r>
              <a:rPr lang="ar-SA" sz="2900" dirty="0" smtClean="0">
                <a:solidFill>
                  <a:schemeClr val="bg1">
                    <a:lumMod val="65000"/>
                  </a:schemeClr>
                </a:solidFill>
              </a:rPr>
              <a:t>.</a:t>
            </a:r>
          </a:p>
          <a:p>
            <a:pPr>
              <a:buNone/>
            </a:pPr>
            <a:endParaRPr lang="ar-SA" dirty="0" smtClean="0">
              <a:solidFill>
                <a:srgbClr val="FF0000"/>
              </a:solidFill>
            </a:endParaRPr>
          </a:p>
          <a:p>
            <a:pPr>
              <a:buNone/>
            </a:pPr>
            <a:r>
              <a:rPr lang="ar-JO" b="1" dirty="0" smtClean="0">
                <a:solidFill>
                  <a:srgbClr val="FF0000"/>
                </a:solidFill>
              </a:rPr>
              <a:t>وصورته كالتالي :</a:t>
            </a:r>
            <a:endParaRPr lang="ar-SA" b="1" dirty="0" smtClean="0">
              <a:solidFill>
                <a:srgbClr val="FF0000"/>
              </a:solidFill>
            </a:endParaRPr>
          </a:p>
          <a:p>
            <a:pPr>
              <a:buNone/>
            </a:pPr>
            <a:r>
              <a:rPr lang="ar-JO" dirty="0" smtClean="0">
                <a:solidFill>
                  <a:srgbClr val="FF0000"/>
                </a:solidFill>
              </a:rPr>
              <a:t> </a:t>
            </a:r>
            <a:endParaRPr lang="ar-SA" sz="3000" dirty="0" smtClean="0"/>
          </a:p>
          <a:p>
            <a:pPr>
              <a:buNone/>
            </a:pPr>
            <a:r>
              <a:rPr lang="ar-SA" sz="3000" dirty="0" smtClean="0"/>
              <a:t>   </a:t>
            </a:r>
            <a:r>
              <a:rPr lang="ar-JO" sz="3000" b="1" dirty="0" smtClean="0"/>
              <a:t>جدة في أول رمضان 1428 هجرية 		</a:t>
            </a:r>
            <a:r>
              <a:rPr lang="ar-SA" sz="3000" b="1" dirty="0" smtClean="0"/>
              <a:t>   </a:t>
            </a:r>
            <a:r>
              <a:rPr lang="ar-JO" sz="3000" b="1" dirty="0" smtClean="0"/>
              <a:t>15000ريال سعودي </a:t>
            </a:r>
            <a:endParaRPr lang="en-US" sz="3000" b="1" dirty="0" smtClean="0"/>
          </a:p>
          <a:p>
            <a:pPr>
              <a:buNone/>
            </a:pPr>
            <a:r>
              <a:rPr lang="ar-SA" sz="3000" dirty="0" smtClean="0"/>
              <a:t>    </a:t>
            </a:r>
          </a:p>
          <a:p>
            <a:pPr>
              <a:buNone/>
            </a:pPr>
            <a:r>
              <a:rPr lang="ar-SA" sz="3000" dirty="0" smtClean="0"/>
              <a:t>      </a:t>
            </a:r>
            <a:r>
              <a:rPr lang="ar-JO" sz="3000" dirty="0" smtClean="0"/>
              <a:t>أتعهد أنه / أحمد علي أحمد ( المحرر ) 6 شارع الجامعة بأن أدفع لأمر</a:t>
            </a:r>
            <a:r>
              <a:rPr lang="ar-SA" sz="3000" dirty="0" smtClean="0"/>
              <a:t>       </a:t>
            </a:r>
            <a:r>
              <a:rPr lang="ar-JO" sz="3000" dirty="0" smtClean="0"/>
              <a:t>(أولإذن) حسن حسين حسن (المستفيد) مبلغ خمسة عشر ألف ريال سعودي في أول محرم 1429 هجرية .</a:t>
            </a:r>
            <a:endParaRPr lang="ar-SA" sz="3000" dirty="0" smtClean="0"/>
          </a:p>
          <a:p>
            <a:pPr>
              <a:buNone/>
            </a:pPr>
            <a:r>
              <a:rPr lang="ar-SA" sz="3000" dirty="0" smtClean="0"/>
              <a:t>					   </a:t>
            </a:r>
            <a:r>
              <a:rPr lang="ar-JO" sz="3000" b="1" dirty="0" smtClean="0"/>
              <a:t>اسم وتوقيع المحرر( أحمد علي أحمد ) </a:t>
            </a:r>
            <a:endParaRPr lang="en-US" sz="3000" b="1"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48680"/>
            <a:ext cx="9144000" cy="6309320"/>
          </a:xfrm>
        </p:spPr>
        <p:txBody>
          <a:bodyPr>
            <a:normAutofit lnSpcReduction="10000"/>
          </a:bodyPr>
          <a:lstStyle/>
          <a:p>
            <a:pPr algn="ctr">
              <a:buNone/>
            </a:pPr>
            <a:r>
              <a:rPr lang="ar-SA" sz="3500" b="1" u="sng" dirty="0" smtClean="0">
                <a:solidFill>
                  <a:srgbClr val="FF0000"/>
                </a:solidFill>
                <a:effectLst>
                  <a:outerShdw blurRad="38100" dist="38100" dir="2700000" algn="tl">
                    <a:srgbClr val="000000">
                      <a:alpha val="43137"/>
                    </a:srgbClr>
                  </a:outerShdw>
                </a:effectLst>
              </a:rPr>
              <a:t> * </a:t>
            </a:r>
            <a:r>
              <a:rPr lang="ar-JO" sz="3500" b="1" u="sng" dirty="0" smtClean="0">
                <a:solidFill>
                  <a:srgbClr val="FF0000"/>
                </a:solidFill>
                <a:effectLst>
                  <a:outerShdw blurRad="38100" dist="38100" dir="2700000" algn="tl">
                    <a:srgbClr val="000000">
                      <a:alpha val="43137"/>
                    </a:srgbClr>
                  </a:outerShdw>
                </a:effectLst>
              </a:rPr>
              <a:t>الإنابة في إصدار الكمبيالة</a:t>
            </a:r>
            <a:r>
              <a:rPr lang="en-US" sz="3500" b="1" u="sng" dirty="0" smtClean="0">
                <a:solidFill>
                  <a:srgbClr val="FF0000"/>
                </a:solidFill>
                <a:effectLst>
                  <a:outerShdw blurRad="38100" dist="38100" dir="2700000" algn="tl">
                    <a:srgbClr val="000000">
                      <a:alpha val="43137"/>
                    </a:srgbClr>
                  </a:outerShdw>
                </a:effectLst>
              </a:rPr>
              <a:t> </a:t>
            </a:r>
            <a:r>
              <a:rPr lang="ar-JO" sz="3500" b="1" u="sng" dirty="0" smtClean="0">
                <a:solidFill>
                  <a:srgbClr val="FF0000"/>
                </a:solidFill>
                <a:effectLst>
                  <a:outerShdw blurRad="38100" dist="38100" dir="2700000" algn="tl">
                    <a:srgbClr val="000000">
                      <a:alpha val="43137"/>
                    </a:srgbClr>
                  </a:outerShdw>
                </a:effectLst>
              </a:rPr>
              <a:t> </a:t>
            </a:r>
            <a:endParaRPr lang="en-US" sz="3500" b="1" u="sng" dirty="0" smtClean="0">
              <a:solidFill>
                <a:srgbClr val="FF0000"/>
              </a:solidFill>
              <a:effectLst>
                <a:outerShdw blurRad="38100" dist="38100" dir="2700000" algn="tl">
                  <a:srgbClr val="000000">
                    <a:alpha val="43137"/>
                  </a:srgbClr>
                </a:outerShdw>
              </a:effectLst>
            </a:endParaRPr>
          </a:p>
          <a:p>
            <a:pPr>
              <a:buNone/>
            </a:pPr>
            <a:r>
              <a:rPr lang="ar-SA" dirty="0" smtClean="0"/>
              <a:t>      </a:t>
            </a:r>
            <a:endParaRPr lang="en-US" dirty="0" smtClean="0"/>
          </a:p>
          <a:p>
            <a:pPr>
              <a:buNone/>
            </a:pPr>
            <a:r>
              <a:rPr lang="en-US" dirty="0" smtClean="0"/>
              <a:t>         </a:t>
            </a:r>
            <a:r>
              <a:rPr lang="ar-JO" dirty="0" smtClean="0"/>
              <a:t> الأصل أن تصدر الكمبيالة وهي تحمل توقيع ساحبها شخصيا </a:t>
            </a:r>
            <a:r>
              <a:rPr lang="en-US" dirty="0" smtClean="0"/>
              <a:t>.</a:t>
            </a:r>
          </a:p>
          <a:p>
            <a:pPr>
              <a:buNone/>
            </a:pPr>
            <a:r>
              <a:rPr lang="en-US" dirty="0" smtClean="0">
                <a:solidFill>
                  <a:srgbClr val="FF0000"/>
                </a:solidFill>
              </a:rPr>
              <a:t>    </a:t>
            </a:r>
            <a:r>
              <a:rPr lang="ar-JO" dirty="0" smtClean="0">
                <a:solidFill>
                  <a:srgbClr val="FF0000"/>
                </a:solidFill>
              </a:rPr>
              <a:t>لكن يجوز للشخص أن ينيب شخص آخر في إصدار الكمبيالة نيابة عنه</a:t>
            </a:r>
            <a:r>
              <a:rPr lang="ar-SA" dirty="0" smtClean="0">
                <a:solidFill>
                  <a:srgbClr val="FF0000"/>
                </a:solidFill>
              </a:rPr>
              <a:t> ؟</a:t>
            </a:r>
          </a:p>
          <a:p>
            <a:pPr>
              <a:buNone/>
            </a:pPr>
            <a:r>
              <a:rPr lang="en-US" dirty="0" smtClean="0"/>
              <a:t>        </a:t>
            </a:r>
            <a:r>
              <a:rPr lang="ar-JO" dirty="0" smtClean="0"/>
              <a:t>ذلك تطبيقا للقواعد العامة التي تسمح للشخص بأن يفوض الغير في إبرام التصرفات التي يجوز له إبرامها.</a:t>
            </a:r>
            <a:endParaRPr lang="ar-SA" dirty="0" smtClean="0"/>
          </a:p>
          <a:p>
            <a:pPr>
              <a:buNone/>
            </a:pPr>
            <a:r>
              <a:rPr lang="ar-JO" dirty="0" smtClean="0"/>
              <a:t> </a:t>
            </a:r>
            <a:r>
              <a:rPr lang="en-US" dirty="0" smtClean="0"/>
              <a:t>      </a:t>
            </a:r>
            <a:r>
              <a:rPr lang="ar-JO" dirty="0" smtClean="0"/>
              <a:t>وهذه الإنابة قد تكون </a:t>
            </a:r>
            <a:r>
              <a:rPr lang="ar-JO" dirty="0" smtClean="0">
                <a:solidFill>
                  <a:srgbClr val="FF0000"/>
                </a:solidFill>
              </a:rPr>
              <a:t>اتفاقية</a:t>
            </a:r>
            <a:r>
              <a:rPr lang="ar-JO" dirty="0" smtClean="0"/>
              <a:t> كأن يوكل شخص آخر في إصدار الكمبيالة وقد تكون نيابة</a:t>
            </a:r>
            <a:r>
              <a:rPr lang="ar-JO" dirty="0" smtClean="0">
                <a:solidFill>
                  <a:srgbClr val="FF0000"/>
                </a:solidFill>
              </a:rPr>
              <a:t> قانونية </a:t>
            </a:r>
            <a:r>
              <a:rPr lang="ar-JO" dirty="0" smtClean="0"/>
              <a:t>، مثل الكمبيالة التي يصدرها ممثل الشخص الاعتباري</a:t>
            </a:r>
            <a:r>
              <a:rPr lang="ar-SA" dirty="0" smtClean="0"/>
              <a:t>  </a:t>
            </a:r>
            <a:endParaRPr lang="en-US" dirty="0" smtClean="0"/>
          </a:p>
          <a:p>
            <a:pPr>
              <a:buNone/>
            </a:pPr>
            <a:r>
              <a:rPr lang="ar-SA" dirty="0" smtClean="0"/>
              <a:t>       </a:t>
            </a:r>
            <a:r>
              <a:rPr lang="ar-JO" dirty="0" smtClean="0">
                <a:solidFill>
                  <a:srgbClr val="0070C0"/>
                </a:solidFill>
              </a:rPr>
              <a:t>ومن الجدير بالذكر أن النيابة القانونية للولي أو الوصي أو القيم على ناقص أو عديم الأهلية لا تخوله صلاحية إصدار أوراق تجارية باسم أي من هؤلاء ، وإلا فإنها تعتبر باطلة بالنسبة لهم </a:t>
            </a:r>
            <a:r>
              <a:rPr lang="ar-SA" dirty="0" smtClean="0">
                <a:solidFill>
                  <a:srgbClr val="0070C0"/>
                </a:solidFill>
              </a:rPr>
              <a:t>.</a:t>
            </a:r>
          </a:p>
          <a:p>
            <a:pPr>
              <a:buNone/>
            </a:pPr>
            <a:r>
              <a:rPr lang="en-US" dirty="0" smtClean="0">
                <a:solidFill>
                  <a:srgbClr val="00B050"/>
                </a:solidFill>
              </a:rPr>
              <a:t>        </a:t>
            </a:r>
            <a:r>
              <a:rPr lang="ar-JO" dirty="0" smtClean="0">
                <a:solidFill>
                  <a:srgbClr val="002060"/>
                </a:solidFill>
              </a:rPr>
              <a:t>ويجوز التمسك بهذا البطلان في مواجهة أي حامل للكمبيالة ولو كان حسن النية </a:t>
            </a:r>
            <a:r>
              <a:rPr lang="ar-SA" dirty="0" smtClean="0">
                <a:solidFill>
                  <a:srgbClr val="002060"/>
                </a:solidFill>
              </a:rPr>
              <a:t>، </a:t>
            </a:r>
            <a:r>
              <a:rPr lang="ar-JO" dirty="0" smtClean="0">
                <a:solidFill>
                  <a:srgbClr val="002060"/>
                </a:solidFill>
              </a:rPr>
              <a:t>وفي هذه الحالة يجوز للحامل أن يرجع على الولي أو الوصي أو القيم لمطالبته بتعويض الأضرار التي أصابته من جراء ذلك .</a:t>
            </a:r>
            <a:endParaRPr lang="en-US" dirty="0" smtClean="0">
              <a:solidFill>
                <a:srgbClr val="002060"/>
              </a:solidFill>
            </a:endParaRPr>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40</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9144000" cy="6165304"/>
          </a:xfrm>
        </p:spPr>
        <p:txBody>
          <a:bodyPr>
            <a:normAutofit lnSpcReduction="10000"/>
          </a:bodyPr>
          <a:lstStyle/>
          <a:p>
            <a:pPr>
              <a:buNone/>
            </a:pPr>
            <a:r>
              <a:rPr lang="ar-SA" dirty="0" smtClean="0"/>
              <a:t>* </a:t>
            </a:r>
            <a:r>
              <a:rPr lang="ar-JO" dirty="0" smtClean="0"/>
              <a:t>نظام الأوراق التجارية لم يضع قواعد خاصة للنيابة في إصدار هذه الأوراق فإنه </a:t>
            </a:r>
            <a:r>
              <a:rPr lang="ar-JO" dirty="0" smtClean="0">
                <a:solidFill>
                  <a:srgbClr val="FF0000"/>
                </a:solidFill>
              </a:rPr>
              <a:t>تنطبق القواعد العامة للإنابة </a:t>
            </a:r>
            <a:r>
              <a:rPr lang="ar-JO" dirty="0" smtClean="0"/>
              <a:t>، وعلى ذلك فإن </a:t>
            </a:r>
            <a:r>
              <a:rPr lang="ar-JO" dirty="0" smtClean="0">
                <a:solidFill>
                  <a:srgbClr val="0070C0"/>
                </a:solidFill>
              </a:rPr>
              <a:t>الآثار القانونية الناشئة عن إصدار الكمبيالة التي وقع عليها النائب بصفته</a:t>
            </a:r>
            <a:r>
              <a:rPr lang="ar-SA" dirty="0" smtClean="0">
                <a:solidFill>
                  <a:srgbClr val="0070C0"/>
                </a:solidFill>
              </a:rPr>
              <a:t>،</a:t>
            </a:r>
            <a:r>
              <a:rPr lang="ar-JO" dirty="0" smtClean="0">
                <a:solidFill>
                  <a:srgbClr val="0070C0"/>
                </a:solidFill>
              </a:rPr>
              <a:t>تدخ</a:t>
            </a:r>
            <a:r>
              <a:rPr lang="ar-SA" dirty="0" smtClean="0">
                <a:solidFill>
                  <a:srgbClr val="0070C0"/>
                </a:solidFill>
              </a:rPr>
              <a:t>ُ</a:t>
            </a:r>
            <a:r>
              <a:rPr lang="ar-JO" dirty="0" smtClean="0">
                <a:solidFill>
                  <a:srgbClr val="0070C0"/>
                </a:solidFill>
              </a:rPr>
              <a:t>ل مباشرة إلى ذمة الأصيل ( الموكل) دون أن تمر بذمة النائب ( الوكيل) أي أن الذي يلتزم صرفيا هو الموكل مثلا ، أما الوكيل فلا يلتزم صرفيا طالما وقع على الكمبيالة بصفته وفي حدود نيابته </a:t>
            </a:r>
            <a:r>
              <a:rPr lang="ar-SA" dirty="0" smtClean="0">
                <a:solidFill>
                  <a:srgbClr val="0070C0"/>
                </a:solidFill>
              </a:rPr>
              <a:t>.</a:t>
            </a:r>
          </a:p>
          <a:p>
            <a:pPr>
              <a:buNone/>
            </a:pPr>
            <a:r>
              <a:rPr lang="ar-SA" dirty="0" smtClean="0"/>
              <a:t>            </a:t>
            </a:r>
            <a:r>
              <a:rPr lang="ar-JO" b="1" dirty="0" smtClean="0">
                <a:solidFill>
                  <a:srgbClr val="FF0000"/>
                </a:solidFill>
              </a:rPr>
              <a:t>ولكن ماهو الحكم في حالة تجاوز حدود هذه النيابة ؟ </a:t>
            </a:r>
            <a:endParaRPr lang="en-US" b="1" dirty="0" smtClean="0">
              <a:solidFill>
                <a:srgbClr val="FF0000"/>
              </a:solidFill>
            </a:endParaRPr>
          </a:p>
          <a:p>
            <a:pPr>
              <a:buNone/>
            </a:pPr>
            <a:r>
              <a:rPr lang="ar-SA" b="1" dirty="0" smtClean="0"/>
              <a:t>   </a:t>
            </a:r>
            <a:r>
              <a:rPr lang="ar-SA" b="1" dirty="0" smtClean="0">
                <a:solidFill>
                  <a:srgbClr val="C00000"/>
                </a:solidFill>
              </a:rPr>
              <a:t>* </a:t>
            </a:r>
            <a:r>
              <a:rPr lang="ar-JO" b="1" dirty="0" smtClean="0">
                <a:solidFill>
                  <a:srgbClr val="C00000"/>
                </a:solidFill>
              </a:rPr>
              <a:t>تجاوز حدود الإنابة </a:t>
            </a:r>
            <a:endParaRPr lang="en-US" dirty="0" smtClean="0">
              <a:solidFill>
                <a:srgbClr val="C00000"/>
              </a:solidFill>
            </a:endParaRPr>
          </a:p>
          <a:p>
            <a:pPr>
              <a:buNone/>
            </a:pPr>
            <a:r>
              <a:rPr lang="ar-SA" dirty="0" smtClean="0"/>
              <a:t>      </a:t>
            </a:r>
            <a:r>
              <a:rPr lang="ar-JO" dirty="0" smtClean="0"/>
              <a:t>إن النائب الذي يتجاوز حدود نيابته</a:t>
            </a:r>
            <a:r>
              <a:rPr lang="ar-SA" dirty="0" smtClean="0"/>
              <a:t>،</a:t>
            </a:r>
            <a:r>
              <a:rPr lang="ar-JO" dirty="0" smtClean="0"/>
              <a:t> وكذلك من </a:t>
            </a:r>
            <a:r>
              <a:rPr lang="ar-JO" b="1" dirty="0" smtClean="0">
                <a:solidFill>
                  <a:srgbClr val="002060"/>
                </a:solidFill>
              </a:rPr>
              <a:t>وقع كمبيالة نيابة عن آخر بغير تفويض</a:t>
            </a:r>
            <a:r>
              <a:rPr lang="ar-JO" dirty="0" smtClean="0">
                <a:solidFill>
                  <a:srgbClr val="002060"/>
                </a:solidFill>
              </a:rPr>
              <a:t> </a:t>
            </a:r>
            <a:r>
              <a:rPr lang="ar-JO" dirty="0" smtClean="0"/>
              <a:t>منه </a:t>
            </a:r>
            <a:r>
              <a:rPr lang="ar-JO" dirty="0" smtClean="0">
                <a:solidFill>
                  <a:srgbClr val="C00000"/>
                </a:solidFill>
              </a:rPr>
              <a:t>يكون ملتزم شخصيا بالآثار القانونية الناشئة عن التوقيع على هذه الكمبيالة </a:t>
            </a:r>
            <a:r>
              <a:rPr lang="ar-SA" dirty="0" smtClean="0"/>
              <a:t>، </a:t>
            </a:r>
            <a:r>
              <a:rPr lang="ar-JO" dirty="0" smtClean="0">
                <a:solidFill>
                  <a:srgbClr val="002060"/>
                </a:solidFill>
              </a:rPr>
              <a:t>أما الأصيل أو من أدعى النيابة عنه فلا يلتزم صرفيا بموجب هذه الكمبيالة </a:t>
            </a:r>
            <a:r>
              <a:rPr lang="ar-JO" dirty="0" smtClean="0"/>
              <a:t>. </a:t>
            </a:r>
            <a:endParaRPr lang="ar-SA" dirty="0" smtClean="0"/>
          </a:p>
          <a:p>
            <a:pPr>
              <a:buNone/>
            </a:pPr>
            <a:r>
              <a:rPr lang="ar-SA" dirty="0" smtClean="0"/>
              <a:t>       و</a:t>
            </a:r>
            <a:r>
              <a:rPr lang="ar-JO" dirty="0" smtClean="0"/>
              <a:t>في هذه الحالة إذا أوفى الكمبيالة النائب المزعوم أو النائب الذي تجاوز حدود نيابته فإنه تؤول إليه الحقوق التي كانت ستؤول إلى من ادعى نيابته أو من تجاوز حدود وكالته</a:t>
            </a:r>
            <a:r>
              <a:rPr lang="ar-SA" dirty="0" smtClean="0"/>
              <a:t> </a:t>
            </a:r>
            <a:r>
              <a:rPr lang="ar-JO" dirty="0" smtClean="0"/>
              <a:t>.</a:t>
            </a:r>
            <a:r>
              <a:rPr lang="ar-SA" dirty="0" smtClean="0"/>
              <a:t>( يصبح له حقوق من ادعى الوكالة عنه )</a:t>
            </a: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41</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8964488" cy="6237312"/>
          </a:xfrm>
        </p:spPr>
        <p:txBody>
          <a:bodyPr>
            <a:noAutofit/>
          </a:bodyPr>
          <a:lstStyle/>
          <a:p>
            <a:pPr>
              <a:buNone/>
            </a:pPr>
            <a:r>
              <a:rPr lang="ar-SA" sz="2700" b="1" dirty="0" smtClean="0">
                <a:solidFill>
                  <a:srgbClr val="FF0000"/>
                </a:solidFill>
              </a:rPr>
              <a:t>* إ</a:t>
            </a:r>
            <a:r>
              <a:rPr lang="ar-JO" sz="2700" b="1" dirty="0" smtClean="0">
                <a:solidFill>
                  <a:srgbClr val="FF0000"/>
                </a:solidFill>
              </a:rPr>
              <a:t>صدار الكمبيالة لحساب الغير </a:t>
            </a:r>
            <a:r>
              <a:rPr lang="ar-SA" sz="2700" b="1" dirty="0" smtClean="0">
                <a:solidFill>
                  <a:srgbClr val="FF0000"/>
                </a:solidFill>
              </a:rPr>
              <a:t>.</a:t>
            </a:r>
            <a:endParaRPr lang="en-US" sz="2700" b="1" dirty="0" smtClean="0">
              <a:solidFill>
                <a:srgbClr val="FF0000"/>
              </a:solidFill>
            </a:endParaRPr>
          </a:p>
          <a:p>
            <a:pPr>
              <a:buNone/>
            </a:pPr>
            <a:r>
              <a:rPr lang="ar-SA" sz="2700" dirty="0" smtClean="0"/>
              <a:t>       </a:t>
            </a:r>
            <a:r>
              <a:rPr lang="ar-JO" sz="2700" dirty="0" smtClean="0"/>
              <a:t>أجازت المادة </a:t>
            </a:r>
            <a:r>
              <a:rPr lang="ar-SA" sz="2700" dirty="0" smtClean="0"/>
              <a:t>/3</a:t>
            </a:r>
            <a:r>
              <a:rPr lang="ar-JO" sz="2700" dirty="0" smtClean="0"/>
              <a:t>من نظام الأوراق التجارية </a:t>
            </a:r>
            <a:r>
              <a:rPr lang="ar-JO" sz="2700" b="1" dirty="0" smtClean="0">
                <a:solidFill>
                  <a:srgbClr val="C00000"/>
                </a:solidFill>
              </a:rPr>
              <a:t>”</a:t>
            </a:r>
            <a:r>
              <a:rPr lang="ar-SA" sz="2700" b="1" dirty="0" smtClean="0">
                <a:solidFill>
                  <a:srgbClr val="C00000"/>
                </a:solidFill>
              </a:rPr>
              <a:t> </a:t>
            </a:r>
            <a:r>
              <a:rPr lang="ar-JO" sz="2700" b="1" dirty="0" smtClean="0">
                <a:solidFill>
                  <a:srgbClr val="C00000"/>
                </a:solidFill>
              </a:rPr>
              <a:t>سحب الكمبيالة</a:t>
            </a:r>
            <a:r>
              <a:rPr lang="ar-SA" sz="2700" b="1" dirty="0" smtClean="0">
                <a:solidFill>
                  <a:srgbClr val="C00000"/>
                </a:solidFill>
              </a:rPr>
              <a:t> </a:t>
            </a:r>
            <a:r>
              <a:rPr lang="ar-JO" sz="2700" b="1" dirty="0" smtClean="0">
                <a:solidFill>
                  <a:srgbClr val="C00000"/>
                </a:solidFill>
              </a:rPr>
              <a:t>لحساب شخص آخر" </a:t>
            </a:r>
            <a:r>
              <a:rPr lang="ar-SA" sz="2700" b="1" dirty="0" smtClean="0">
                <a:solidFill>
                  <a:srgbClr val="C00000"/>
                </a:solidFill>
              </a:rPr>
              <a:t> </a:t>
            </a:r>
            <a:r>
              <a:rPr lang="ar-SA" sz="2700" dirty="0" smtClean="0"/>
              <a:t>.  </a:t>
            </a:r>
            <a:r>
              <a:rPr lang="ar-JO" sz="2700" dirty="0" smtClean="0"/>
              <a:t>وفي هذه الحالة يسمى الشخص الذي وقع على الكمبيالة باسمه</a:t>
            </a:r>
            <a:r>
              <a:rPr lang="ar-SA" sz="2700" dirty="0" smtClean="0"/>
              <a:t>  </a:t>
            </a:r>
            <a:r>
              <a:rPr lang="ar-JO" sz="2700" dirty="0" smtClean="0"/>
              <a:t>( الساحب الظاهر) ويسمى الشخص الذي سحبت الكمبيالة لحسابه </a:t>
            </a:r>
            <a:r>
              <a:rPr lang="ar-SA" sz="2700" dirty="0" smtClean="0"/>
              <a:t>     </a:t>
            </a:r>
            <a:r>
              <a:rPr lang="ar-JO" sz="2700" dirty="0" smtClean="0"/>
              <a:t>( الس</a:t>
            </a:r>
            <a:r>
              <a:rPr lang="ar-SA" sz="2700" dirty="0" smtClean="0"/>
              <a:t>ا</a:t>
            </a:r>
            <a:r>
              <a:rPr lang="ar-JO" sz="2700" dirty="0" smtClean="0"/>
              <a:t>حب الحقيقي )</a:t>
            </a:r>
            <a:r>
              <a:rPr lang="ar-SA" sz="2700" dirty="0" smtClean="0"/>
              <a:t> .</a:t>
            </a:r>
            <a:r>
              <a:rPr lang="ar-JO" sz="2700" dirty="0" smtClean="0"/>
              <a:t> </a:t>
            </a:r>
            <a:r>
              <a:rPr lang="ar-SA" sz="2700" dirty="0" smtClean="0"/>
              <a:t>– </a:t>
            </a:r>
            <a:r>
              <a:rPr lang="ar-SA" sz="2700" dirty="0" smtClean="0">
                <a:solidFill>
                  <a:srgbClr val="0070C0"/>
                </a:solidFill>
              </a:rPr>
              <a:t>يوقع شخض بالنيابة عن شخص اخر دون ذكر ذلك صراحة على اعتبار انه الساحب الحقيقي بالنسبة للحامل ( المستفيد ) والمظهر اليهم .</a:t>
            </a:r>
          </a:p>
          <a:p>
            <a:pPr>
              <a:buNone/>
            </a:pPr>
            <a:r>
              <a:rPr lang="ar-JO" sz="2700" dirty="0" smtClean="0">
                <a:solidFill>
                  <a:srgbClr val="C00000"/>
                </a:solidFill>
              </a:rPr>
              <a:t>ويحدث ذلك في حالات معينة لتحقيق أهداف كثير </a:t>
            </a:r>
            <a:r>
              <a:rPr lang="ar-SA" sz="2700" dirty="0" smtClean="0">
                <a:solidFill>
                  <a:srgbClr val="C00000"/>
                </a:solidFill>
              </a:rPr>
              <a:t>منها </a:t>
            </a:r>
            <a:r>
              <a:rPr lang="ar-SA" sz="2700" dirty="0" smtClean="0"/>
              <a:t>:</a:t>
            </a:r>
          </a:p>
          <a:p>
            <a:pPr>
              <a:buNone/>
            </a:pPr>
            <a:r>
              <a:rPr lang="ar-JO" sz="2700" dirty="0" smtClean="0"/>
              <a:t> 1. فقد </a:t>
            </a:r>
            <a:r>
              <a:rPr lang="ar-JO" sz="2700" dirty="0" smtClean="0">
                <a:solidFill>
                  <a:srgbClr val="002060"/>
                </a:solidFill>
              </a:rPr>
              <a:t>لا يرغب الساحب الحقيقي في الظهور كساحب لكي لا يكثر عدد الكمبيالات التي يسحبها باسمه فيتزعزع ائتمانه في السوق</a:t>
            </a:r>
            <a:r>
              <a:rPr lang="ar-SA" sz="2700" dirty="0" smtClean="0">
                <a:solidFill>
                  <a:srgbClr val="002060"/>
                </a:solidFill>
              </a:rPr>
              <a:t> </a:t>
            </a:r>
            <a:r>
              <a:rPr lang="ar-SA" sz="2700" dirty="0" smtClean="0"/>
              <a:t>.</a:t>
            </a:r>
          </a:p>
          <a:p>
            <a:pPr>
              <a:buNone/>
            </a:pPr>
            <a:r>
              <a:rPr lang="ar-JO" sz="2700" dirty="0" smtClean="0"/>
              <a:t> 2. أو </a:t>
            </a:r>
            <a:r>
              <a:rPr lang="ar-JO" sz="2700" dirty="0" smtClean="0">
                <a:solidFill>
                  <a:srgbClr val="002060"/>
                </a:solidFill>
              </a:rPr>
              <a:t>يرغب الساحب الظاهر في عدم اعلام الغير بمن يورد إ</a:t>
            </a:r>
            <a:r>
              <a:rPr lang="ar-SA" sz="2700" dirty="0" smtClean="0">
                <a:solidFill>
                  <a:srgbClr val="002060"/>
                </a:solidFill>
              </a:rPr>
              <a:t>ل</a:t>
            </a:r>
            <a:r>
              <a:rPr lang="ar-JO" sz="2700" dirty="0" smtClean="0">
                <a:solidFill>
                  <a:srgbClr val="002060"/>
                </a:solidFill>
              </a:rPr>
              <a:t>يه البضاعة </a:t>
            </a:r>
            <a:r>
              <a:rPr lang="ar-JO" sz="2700" dirty="0" smtClean="0"/>
              <a:t>، لكي يخفي ذلك عن منافسيه مثلا</a:t>
            </a:r>
            <a:r>
              <a:rPr lang="ar-SA" sz="2700" dirty="0" smtClean="0"/>
              <a:t> .</a:t>
            </a:r>
          </a:p>
          <a:p>
            <a:pPr>
              <a:buNone/>
            </a:pPr>
            <a:r>
              <a:rPr lang="ar-JO" sz="2700" dirty="0" smtClean="0"/>
              <a:t> 3. </a:t>
            </a:r>
            <a:r>
              <a:rPr lang="ar-JO" sz="2700" dirty="0" smtClean="0">
                <a:solidFill>
                  <a:srgbClr val="002060"/>
                </a:solidFill>
              </a:rPr>
              <a:t>ومايحدث ذلك في علاقة الوكيل بالعمولة مع موكله </a:t>
            </a:r>
            <a:r>
              <a:rPr lang="ar-JO" sz="2700" dirty="0" smtClean="0"/>
              <a:t>( فالوكيل بالعمولة يتعامل مع الغير بيعا وشراء باسمه ولكن لحساب موكله</a:t>
            </a:r>
            <a:r>
              <a:rPr lang="ar-SA" sz="2700" dirty="0" smtClean="0"/>
              <a:t> </a:t>
            </a:r>
            <a:r>
              <a:rPr lang="ar-JO" sz="2700" dirty="0" smtClean="0"/>
              <a:t>)</a:t>
            </a:r>
            <a:endParaRPr lang="en-US" sz="2700" dirty="0" smtClean="0"/>
          </a:p>
          <a:p>
            <a:pPr>
              <a:buNone/>
            </a:pPr>
            <a:r>
              <a:rPr lang="ar-JO" sz="2700" dirty="0" smtClean="0"/>
              <a:t> </a:t>
            </a:r>
            <a:endParaRPr lang="en-US" sz="2700" dirty="0" smtClean="0"/>
          </a:p>
          <a:p>
            <a:pPr>
              <a:buNone/>
            </a:pPr>
            <a:endParaRPr lang="ar-SA" sz="27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42</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9144000" cy="6165304"/>
          </a:xfrm>
        </p:spPr>
        <p:txBody>
          <a:bodyPr>
            <a:normAutofit/>
          </a:bodyPr>
          <a:lstStyle/>
          <a:p>
            <a:pPr>
              <a:buNone/>
            </a:pPr>
            <a:r>
              <a:rPr lang="ar-SA" b="1" dirty="0" smtClean="0"/>
              <a:t>*  </a:t>
            </a:r>
            <a:r>
              <a:rPr lang="ar-JO" b="1" dirty="0" smtClean="0"/>
              <a:t>وفي هذه الحالة نفرق بين عدد من العلاقات</a:t>
            </a:r>
            <a:r>
              <a:rPr lang="ar-SA" b="1" dirty="0" smtClean="0"/>
              <a:t> :</a:t>
            </a:r>
          </a:p>
          <a:p>
            <a:pPr>
              <a:buNone/>
            </a:pPr>
            <a:r>
              <a:rPr lang="ar-JO" dirty="0" smtClean="0">
                <a:solidFill>
                  <a:srgbClr val="FF0000"/>
                </a:solidFill>
              </a:rPr>
              <a:t> </a:t>
            </a:r>
            <a:r>
              <a:rPr lang="ar-JO" b="1" u="sng" dirty="0" smtClean="0">
                <a:solidFill>
                  <a:srgbClr val="FF0000"/>
                </a:solidFill>
              </a:rPr>
              <a:t>الأولى</a:t>
            </a:r>
            <a:r>
              <a:rPr lang="ar-JO" dirty="0" smtClean="0">
                <a:solidFill>
                  <a:srgbClr val="FF0000"/>
                </a:solidFill>
              </a:rPr>
              <a:t> </a:t>
            </a:r>
            <a:r>
              <a:rPr lang="ar-JO" dirty="0" smtClean="0">
                <a:solidFill>
                  <a:srgbClr val="002060"/>
                </a:solidFill>
              </a:rPr>
              <a:t>علاقة الساحب الظاهر بحامل الكمبيالة</a:t>
            </a:r>
            <a:r>
              <a:rPr lang="ar-SA" dirty="0" smtClean="0"/>
              <a:t>( المستفيد)</a:t>
            </a:r>
            <a:r>
              <a:rPr lang="ar-JO" dirty="0" smtClean="0"/>
              <a:t>، ففي هذه العلاقة يلتزم الساحب الظاهر ( صرفيا</a:t>
            </a:r>
            <a:r>
              <a:rPr lang="ar-SA" dirty="0" smtClean="0"/>
              <a:t> </a:t>
            </a:r>
            <a:r>
              <a:rPr lang="ar-JO" dirty="0" smtClean="0"/>
              <a:t>) بضمان قبول الكمبيالة والوفاء بها في مواجهة المستفيد والمظهر إليهم </a:t>
            </a:r>
            <a:r>
              <a:rPr lang="ar-SA" dirty="0" smtClean="0"/>
              <a:t> </a:t>
            </a:r>
            <a:r>
              <a:rPr lang="ar-JO" dirty="0" smtClean="0"/>
              <a:t>( </a:t>
            </a:r>
            <a:r>
              <a:rPr lang="ar-JO" dirty="0" smtClean="0">
                <a:solidFill>
                  <a:srgbClr val="002060"/>
                </a:solidFill>
              </a:rPr>
              <a:t>كأن الساحب الحقيقي غير موجود بالنسبة لهؤلاء </a:t>
            </a:r>
            <a:r>
              <a:rPr lang="ar-JO" dirty="0" smtClean="0"/>
              <a:t>) </a:t>
            </a:r>
            <a:endParaRPr lang="ar-SA" dirty="0" smtClean="0"/>
          </a:p>
          <a:p>
            <a:pPr>
              <a:buNone/>
            </a:pPr>
            <a:r>
              <a:rPr lang="ar-SA" dirty="0" smtClean="0"/>
              <a:t>ونص النظام في م/29</a:t>
            </a:r>
            <a:r>
              <a:rPr lang="ar-JO" dirty="0" smtClean="0"/>
              <a:t>على أنه " لا يعفى الساحب لحساب غيره من مسؤوليته شخصيا قبل مظهريها وحاملها</a:t>
            </a:r>
            <a:r>
              <a:rPr lang="ar-SA" dirty="0" smtClean="0"/>
              <a:t>  </a:t>
            </a:r>
            <a:r>
              <a:rPr lang="ar-JO" dirty="0" smtClean="0"/>
              <a:t>" </a:t>
            </a:r>
            <a:r>
              <a:rPr lang="ar-SA" dirty="0" smtClean="0"/>
              <a:t>.</a:t>
            </a:r>
          </a:p>
          <a:p>
            <a:pPr>
              <a:buNone/>
            </a:pPr>
            <a:r>
              <a:rPr lang="ar-JO" b="1" u="sng" dirty="0" smtClean="0">
                <a:solidFill>
                  <a:srgbClr val="FF0000"/>
                </a:solidFill>
              </a:rPr>
              <a:t>الثانية</a:t>
            </a:r>
            <a:r>
              <a:rPr lang="ar-JO" dirty="0" smtClean="0"/>
              <a:t> </a:t>
            </a:r>
            <a:r>
              <a:rPr lang="ar-JO" dirty="0" smtClean="0">
                <a:solidFill>
                  <a:srgbClr val="002060"/>
                </a:solidFill>
              </a:rPr>
              <a:t>علاقة الساحب الظاهر بالساحب الحقيقي وهي علاقة وكيل ( الساحب الظاهر ) بموكله ( الساحب الحقيقي ).</a:t>
            </a:r>
            <a:endParaRPr lang="ar-SA" dirty="0" smtClean="0">
              <a:solidFill>
                <a:srgbClr val="002060"/>
              </a:solidFill>
            </a:endParaRPr>
          </a:p>
          <a:p>
            <a:pPr>
              <a:buNone/>
            </a:pPr>
            <a:r>
              <a:rPr lang="ar-JO" dirty="0" smtClean="0"/>
              <a:t> </a:t>
            </a:r>
            <a:r>
              <a:rPr lang="ar-JO" b="1" u="sng" dirty="0" smtClean="0">
                <a:solidFill>
                  <a:srgbClr val="FF0000"/>
                </a:solidFill>
              </a:rPr>
              <a:t>الثالثة</a:t>
            </a:r>
            <a:r>
              <a:rPr lang="ar-JO" dirty="0" smtClean="0"/>
              <a:t> علاقة الساحب الظاهر والمسحوب عليه هذه ينظمها اتفاق بين الساحب الحقيقي والمسحوب عليه ولا يعلمه المستفيد من الكمبيالة ولا شأن له بها و</a:t>
            </a:r>
            <a:r>
              <a:rPr lang="ar-JO" dirty="0" smtClean="0">
                <a:solidFill>
                  <a:srgbClr val="002060"/>
                </a:solidFill>
              </a:rPr>
              <a:t>إذا أوفي المسحوب عليه الكمبيالة فليس له حق تجاه الساحب الظاهر </a:t>
            </a:r>
            <a:r>
              <a:rPr lang="ar-JO" dirty="0" smtClean="0"/>
              <a:t>، </a:t>
            </a:r>
            <a:r>
              <a:rPr lang="ar-JO" dirty="0" smtClean="0">
                <a:solidFill>
                  <a:srgbClr val="002060"/>
                </a:solidFill>
              </a:rPr>
              <a:t>ولكن تكون علاقته بالساحب الحقيقي الذي يلتزم بتوصيل مقابل الوفاء إليه</a:t>
            </a:r>
            <a:r>
              <a:rPr lang="ar-JO" dirty="0" smtClean="0"/>
              <a:t>.</a:t>
            </a: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43</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5017744"/>
          </a:xfrm>
        </p:spPr>
        <p:style>
          <a:lnRef idx="1">
            <a:schemeClr val="accent2"/>
          </a:lnRef>
          <a:fillRef idx="2">
            <a:schemeClr val="accent2"/>
          </a:fillRef>
          <a:effectRef idx="1">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endParaRPr lang="ar-SA" sz="5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pPr>
            <a:endParaRPr lang="ar-SA" sz="5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pPr>
            <a:r>
              <a:rPr lang="ar-JO" sz="5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الجزاء القانوني على تخلف أحد البيانات الإلزامية </a:t>
            </a:r>
            <a:endParaRPr lang="en-US" sz="5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Slide Number Placeholder 3"/>
          <p:cNvSpPr>
            <a:spLocks noGrp="1"/>
          </p:cNvSpPr>
          <p:nvPr>
            <p:ph type="sldNum" sz="quarter" idx="12"/>
          </p:nvPr>
        </p:nvSpPr>
        <p:spPr/>
        <p:txBody>
          <a:bodyPr/>
          <a:lstStyle/>
          <a:p>
            <a:fld id="{05BF7807-A5B3-481B-A8FD-147B75191760}" type="slidenum">
              <a:rPr lang="ar-SA" smtClean="0"/>
              <a:pPr/>
              <a:t>44</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305776"/>
          </a:xfrm>
        </p:spPr>
        <p:txBody>
          <a:bodyPr>
            <a:normAutofit/>
          </a:bodyPr>
          <a:lstStyle/>
          <a:p>
            <a:pPr algn="ctr">
              <a:buNone/>
            </a:pPr>
            <a:r>
              <a:rPr lang="ar-JO" sz="3200" b="1" dirty="0" smtClean="0">
                <a:solidFill>
                  <a:srgbClr val="FF0000"/>
                </a:solidFill>
              </a:rPr>
              <a:t>أولا القاعدة العامة للجزاء ( فقدان الصك وصف الكمبيالة )</a:t>
            </a:r>
            <a:endParaRPr lang="ar-SA" sz="3200" b="1" dirty="0" smtClean="0">
              <a:solidFill>
                <a:srgbClr val="FF0000"/>
              </a:solidFill>
            </a:endParaRPr>
          </a:p>
          <a:p>
            <a:pPr algn="ctr"/>
            <a:endParaRPr lang="en-US" sz="3200" dirty="0" smtClean="0">
              <a:solidFill>
                <a:srgbClr val="FF0000"/>
              </a:solidFill>
            </a:endParaRPr>
          </a:p>
          <a:p>
            <a:pPr algn="ctr">
              <a:buNone/>
            </a:pPr>
            <a:r>
              <a:rPr lang="ar-JO" sz="3200" dirty="0" smtClean="0">
                <a:solidFill>
                  <a:srgbClr val="0070C0"/>
                </a:solidFill>
              </a:rPr>
              <a:t>وهذا الجزاء هو فقدان الصك وصف كمبيالة وليس البطلان </a:t>
            </a:r>
            <a:r>
              <a:rPr lang="ar-SA" sz="3200" dirty="0" smtClean="0">
                <a:solidFill>
                  <a:srgbClr val="0070C0"/>
                </a:solidFill>
              </a:rPr>
              <a:t>.</a:t>
            </a:r>
          </a:p>
          <a:p>
            <a:pPr algn="ctr">
              <a:buNone/>
            </a:pPr>
            <a:r>
              <a:rPr lang="ar-JO" sz="3200" dirty="0" smtClean="0">
                <a:solidFill>
                  <a:srgbClr val="0070C0"/>
                </a:solidFill>
              </a:rPr>
              <a:t>وتحكم المحكمة بهذا الجزاء من تلقاء نفسها ولو لم يتمسك به الخصوم ، بل ولو تنازلوا عنه صراحة ، لأنه جزاء وجوبي متعلق بالنظام العام.</a:t>
            </a:r>
            <a:endParaRPr lang="en-US" sz="3200" dirty="0" smtClean="0">
              <a:solidFill>
                <a:srgbClr val="0070C0"/>
              </a:solidFill>
            </a:endParaRPr>
          </a:p>
          <a:p>
            <a:endParaRPr lang="ar-SA" sz="32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20688"/>
            <a:ext cx="8712968" cy="6237312"/>
          </a:xfrm>
        </p:spPr>
        <p:txBody>
          <a:bodyPr/>
          <a:lstStyle/>
          <a:p>
            <a:pPr>
              <a:buNone/>
            </a:pPr>
            <a:r>
              <a:rPr lang="ar-SA" b="1" dirty="0" smtClean="0">
                <a:solidFill>
                  <a:srgbClr val="FF0000"/>
                </a:solidFill>
              </a:rPr>
              <a:t>*  </a:t>
            </a:r>
            <a:r>
              <a:rPr lang="ar-JO" b="1" dirty="0" smtClean="0">
                <a:solidFill>
                  <a:srgbClr val="FF0000"/>
                </a:solidFill>
              </a:rPr>
              <a:t>الأثر المترتب على فقدان الصك وصف الكمبيالة </a:t>
            </a:r>
            <a:endParaRPr lang="en-US" dirty="0" smtClean="0">
              <a:solidFill>
                <a:srgbClr val="FF0000"/>
              </a:solidFill>
            </a:endParaRPr>
          </a:p>
          <a:p>
            <a:pPr>
              <a:buNone/>
            </a:pPr>
            <a:r>
              <a:rPr lang="ar-JO" dirty="0" smtClean="0"/>
              <a:t>يختلف الأثر القانوني الذي يترتب على زوال وصف الكمبيالة عن الصك تبعا للبيان الذي خلى منه الصك على النحو التالي :</a:t>
            </a:r>
            <a:endParaRPr lang="en-US" dirty="0" smtClean="0"/>
          </a:p>
          <a:p>
            <a:pPr>
              <a:buNone/>
            </a:pPr>
            <a:r>
              <a:rPr lang="ar-JO" dirty="0" smtClean="0">
                <a:solidFill>
                  <a:srgbClr val="0070C0"/>
                </a:solidFill>
              </a:rPr>
              <a:t>( أ) إذا تضمن الصك توقيع الشخص الذي أنشأه ( الساحب ) والمبلغ الذي التزم به واسم الدائن</a:t>
            </a:r>
            <a:r>
              <a:rPr lang="ar-JO" dirty="0" smtClean="0"/>
              <a:t> </a:t>
            </a:r>
            <a:r>
              <a:rPr lang="ar-JO" dirty="0" smtClean="0">
                <a:solidFill>
                  <a:srgbClr val="FF0000"/>
                </a:solidFill>
              </a:rPr>
              <a:t>فإن الصك يتحول إلى سند  مديونية عادي </a:t>
            </a:r>
            <a:r>
              <a:rPr lang="ar-JO" dirty="0" smtClean="0"/>
              <a:t>لا يخضع لنظام الأوراق التجارية ، ولكنه يخضع لقواعد القانون المدني تبعا لطبيعة العمل الذي نشأ بسببه الدين حيث لا يؤثر فقدان الصك لوصف كمبيالة على الالتزام الأصلي الذي نشأ بسببه.</a:t>
            </a:r>
            <a:endParaRPr lang="en-US" dirty="0" smtClean="0"/>
          </a:p>
          <a:p>
            <a:pPr>
              <a:buNone/>
            </a:pPr>
            <a:r>
              <a:rPr lang="ar-JO" dirty="0" smtClean="0">
                <a:solidFill>
                  <a:srgbClr val="0070C0"/>
                </a:solidFill>
              </a:rPr>
              <a:t>(ب) إذا خلى الصك من توقيع الشخص الذي أنشأة أو بيان المبلغ الواجب دفعه أو اسم الدائن</a:t>
            </a:r>
            <a:r>
              <a:rPr lang="ar-JO" dirty="0" smtClean="0"/>
              <a:t> </a:t>
            </a:r>
            <a:r>
              <a:rPr lang="ar-JO" dirty="0" smtClean="0">
                <a:solidFill>
                  <a:srgbClr val="FF0000"/>
                </a:solidFill>
              </a:rPr>
              <a:t>فإن الصك يفقد قيمته القانونية </a:t>
            </a:r>
            <a:r>
              <a:rPr lang="ar-JO" dirty="0" smtClean="0"/>
              <a:t>. لأن توقيع الساحب هو الذي يدل على رغبة الشخص في الالتزام وخلوه من المبلغ يكون بدون محل وخلوه من اسم الدائن ينفي عنه صفة </a:t>
            </a:r>
            <a:r>
              <a:rPr lang="ar-JO" dirty="0" smtClean="0">
                <a:solidFill>
                  <a:srgbClr val="002060"/>
                </a:solidFill>
              </a:rPr>
              <a:t>الالتزام ومع ذلك يمكن أن تنطبق القواعد العامة التي تقرر اعتبار هذا الصك كمبدأ ثبوت بالكتابة لإثبات الالتزام الأصلي إذا كان الصك مكتوبا بخط المدين.</a:t>
            </a:r>
            <a:endParaRPr lang="en-US" dirty="0" smtClean="0">
              <a:solidFill>
                <a:srgbClr val="002060"/>
              </a:solidFill>
            </a:endParaRPr>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46</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8892480" cy="6237312"/>
          </a:xfrm>
        </p:spPr>
        <p:txBody>
          <a:bodyPr>
            <a:normAutofit/>
          </a:bodyPr>
          <a:lstStyle/>
          <a:p>
            <a:pPr>
              <a:buNone/>
            </a:pPr>
            <a:r>
              <a:rPr lang="ar-SA" b="1" dirty="0" smtClean="0"/>
              <a:t>* </a:t>
            </a:r>
            <a:r>
              <a:rPr lang="ar-JO" b="1" dirty="0" smtClean="0"/>
              <a:t>هل يمكن أن يتحول الصك إلى سند لأمره ؟ </a:t>
            </a:r>
            <a:endParaRPr lang="en-US" dirty="0" smtClean="0"/>
          </a:p>
          <a:p>
            <a:pPr>
              <a:buNone/>
            </a:pPr>
            <a:r>
              <a:rPr lang="ar-JO" dirty="0" smtClean="0"/>
              <a:t>لا</a:t>
            </a:r>
            <a:r>
              <a:rPr lang="ar-SA" dirty="0" smtClean="0"/>
              <a:t>..</a:t>
            </a:r>
            <a:r>
              <a:rPr lang="ar-JO" dirty="0" smtClean="0"/>
              <a:t> لأنه يشترط كتابة </a:t>
            </a:r>
            <a:r>
              <a:rPr lang="ar-SA" dirty="0" smtClean="0"/>
              <a:t>ال</a:t>
            </a:r>
            <a:r>
              <a:rPr lang="ar-JO" dirty="0" smtClean="0"/>
              <a:t>كمبيالة والسند لأمر</a:t>
            </a:r>
            <a:r>
              <a:rPr lang="ar-SA" dirty="0" smtClean="0"/>
              <a:t>،</a:t>
            </a:r>
            <a:r>
              <a:rPr lang="ar-JO" dirty="0" smtClean="0"/>
              <a:t> ويشترط كتابة سند لأمر </a:t>
            </a:r>
            <a:r>
              <a:rPr lang="ar-SA" dirty="0" smtClean="0"/>
              <a:t>، </a:t>
            </a:r>
            <a:r>
              <a:rPr lang="ar-JO" dirty="0" smtClean="0"/>
              <a:t>ومع ذلك فإن هذا الصك لا يتجرد من قيمته القانونية ويعتبر سند دين عادي يخضع للقواعد العامة .</a:t>
            </a:r>
            <a:endParaRPr lang="en-US" dirty="0" smtClean="0"/>
          </a:p>
          <a:p>
            <a:pPr>
              <a:buNone/>
            </a:pPr>
            <a:r>
              <a:rPr lang="ar-SA" b="1" dirty="0" smtClean="0">
                <a:solidFill>
                  <a:srgbClr val="FF0000"/>
                </a:solidFill>
              </a:rPr>
              <a:t>* </a:t>
            </a:r>
            <a:r>
              <a:rPr lang="ar-JO" b="1" dirty="0" smtClean="0">
                <a:solidFill>
                  <a:srgbClr val="FF0000"/>
                </a:solidFill>
              </a:rPr>
              <a:t>هل يجوز تكملة البيان الناقص وتصحيح الكمبيالة ؟ </a:t>
            </a:r>
            <a:endParaRPr lang="en-US" dirty="0" smtClean="0">
              <a:solidFill>
                <a:srgbClr val="FF0000"/>
              </a:solidFill>
            </a:endParaRPr>
          </a:p>
          <a:p>
            <a:pPr>
              <a:buNone/>
            </a:pPr>
            <a:r>
              <a:rPr lang="ar-SA" dirty="0" smtClean="0"/>
              <a:t>اولا اجازت </a:t>
            </a:r>
            <a:r>
              <a:rPr lang="ar-JO" dirty="0" smtClean="0"/>
              <a:t>اتفاقية جنيف تصحيح الكمبيالة الناقصة ولكنها تركت لكل دولة أن تأخذ بهذا الحكم في قانونها أو تتركه حسب مصلحتها </a:t>
            </a:r>
            <a:r>
              <a:rPr lang="ar-SA" dirty="0" smtClean="0"/>
              <a:t>، </a:t>
            </a:r>
            <a:r>
              <a:rPr lang="ar-JO" dirty="0" smtClean="0"/>
              <a:t>ثانيا إلى أن </a:t>
            </a:r>
            <a:r>
              <a:rPr lang="ar-JO" dirty="0" smtClean="0">
                <a:solidFill>
                  <a:srgbClr val="FF0000"/>
                </a:solidFill>
              </a:rPr>
              <a:t>نظام الأوراق التجارية السعودي لا يجوز تصحيح الكمبيالة بإضافة البيان الناقص </a:t>
            </a:r>
            <a:endParaRPr lang="en-US" dirty="0" smtClean="0"/>
          </a:p>
          <a:p>
            <a:pPr>
              <a:buNone/>
            </a:pPr>
            <a:r>
              <a:rPr lang="ar-JO" b="1" dirty="0" smtClean="0">
                <a:solidFill>
                  <a:srgbClr val="0070C0"/>
                </a:solidFill>
              </a:rPr>
              <a:t>يجيز تكملة البيانات التي خلت منها الكمبيالة إذا سلمت على بياض إلى المستفيد</a:t>
            </a:r>
            <a:r>
              <a:rPr lang="ar-SA" b="1" dirty="0" smtClean="0">
                <a:solidFill>
                  <a:srgbClr val="0070C0"/>
                </a:solidFill>
              </a:rPr>
              <a:t> </a:t>
            </a:r>
            <a:r>
              <a:rPr lang="ar-SA" dirty="0" smtClean="0">
                <a:solidFill>
                  <a:srgbClr val="0070C0"/>
                </a:solidFill>
              </a:rPr>
              <a:t>،</a:t>
            </a:r>
            <a:r>
              <a:rPr lang="ar-JO" dirty="0" smtClean="0">
                <a:solidFill>
                  <a:srgbClr val="0070C0"/>
                </a:solidFill>
              </a:rPr>
              <a:t> </a:t>
            </a:r>
            <a:r>
              <a:rPr lang="ar-JO" dirty="0" smtClean="0"/>
              <a:t>ويؤسس جواز ذلك على أنه </a:t>
            </a:r>
            <a:r>
              <a:rPr lang="ar-JO" dirty="0" smtClean="0">
                <a:solidFill>
                  <a:srgbClr val="0070C0"/>
                </a:solidFill>
              </a:rPr>
              <a:t>يعتبر توكيلا من الساحب للمستفيد بتكملة البيانات الناقصة </a:t>
            </a:r>
            <a:r>
              <a:rPr lang="ar-JO" dirty="0" smtClean="0"/>
              <a:t>وقد أخذت بهذا الرأي اللجنة القانونية للأوراق التجارية بوزارة التجارة</a:t>
            </a:r>
            <a:r>
              <a:rPr lang="ar-JO" dirty="0" smtClean="0">
                <a:solidFill>
                  <a:srgbClr val="0070C0"/>
                </a:solidFill>
              </a:rPr>
              <a:t> </a:t>
            </a:r>
            <a:r>
              <a:rPr lang="ar-SA" dirty="0" smtClean="0">
                <a:solidFill>
                  <a:srgbClr val="0070C0"/>
                </a:solidFill>
              </a:rPr>
              <a:t>، </a:t>
            </a:r>
            <a:r>
              <a:rPr lang="ar-JO" dirty="0" smtClean="0">
                <a:solidFill>
                  <a:srgbClr val="0070C0"/>
                </a:solidFill>
              </a:rPr>
              <a:t>إن ما اخذت به اللجنة القانونية لا يتعلق بتصحيح الورقة التجارية ولكنها بنته على أساس الوكالة في تكملة البياض </a:t>
            </a:r>
            <a:r>
              <a:rPr lang="ar-JO" dirty="0" smtClean="0"/>
              <a:t>.</a:t>
            </a: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47</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92696"/>
            <a:ext cx="8640960" cy="6165304"/>
          </a:xfrm>
        </p:spPr>
        <p:txBody>
          <a:bodyPr>
            <a:normAutofit/>
          </a:bodyPr>
          <a:lstStyle/>
          <a:p>
            <a:r>
              <a:rPr lang="ar-JO" sz="2900" b="1" dirty="0" smtClean="0"/>
              <a:t>ماهو أثر صورية بيانات الكمبيالة ؟</a:t>
            </a:r>
            <a:endParaRPr lang="en-US" sz="2900" dirty="0" smtClean="0"/>
          </a:p>
          <a:p>
            <a:pPr>
              <a:buNone/>
            </a:pPr>
            <a:r>
              <a:rPr lang="ar-JO" sz="2900" dirty="0" smtClean="0"/>
              <a:t> يقصد بالصورية أن تتضمن الكمبيالة بيانات لا تعبر عن الحقيقة وهي بذلك تختلف عن نقص البيانات ( الترك)</a:t>
            </a:r>
            <a:r>
              <a:rPr lang="ar-SA" sz="2900" dirty="0" smtClean="0"/>
              <a:t> ،</a:t>
            </a:r>
            <a:r>
              <a:rPr lang="ar-JO" sz="2900" dirty="0" smtClean="0"/>
              <a:t> فهل تتساوى الصورية مع الترك في الحكم؟ </a:t>
            </a:r>
            <a:endParaRPr lang="en-US" sz="2900" dirty="0" smtClean="0"/>
          </a:p>
          <a:p>
            <a:pPr>
              <a:buNone/>
            </a:pPr>
            <a:r>
              <a:rPr lang="en-US" sz="2900" dirty="0" smtClean="0"/>
              <a:t>     </a:t>
            </a:r>
            <a:r>
              <a:rPr lang="ar-JO" sz="2900" dirty="0" smtClean="0"/>
              <a:t>لم يضع نظام الأوراق التجارية حكما خاصا يقرر جزاء على صورية بيانات الكمبيالة </a:t>
            </a:r>
            <a:r>
              <a:rPr lang="ar-SA" sz="2900" dirty="0" smtClean="0"/>
              <a:t>، ف</a:t>
            </a:r>
            <a:r>
              <a:rPr lang="ar-JO" sz="2900" dirty="0" smtClean="0"/>
              <a:t>تكون الإجابة المنطقية هي </a:t>
            </a:r>
            <a:r>
              <a:rPr lang="ar-JO" sz="2900" b="1" dirty="0" smtClean="0"/>
              <a:t>عدم المساواة بين الترك والصورية</a:t>
            </a:r>
            <a:r>
              <a:rPr lang="ar-JO" sz="2900" dirty="0" smtClean="0"/>
              <a:t> ، أي أن الكمبيالة التي تتضمن بيانات صورية هي كمبيالة صحيحة من الناحية الصرفية لإن الالتزام الصرفي التزام شكلي وطالما أن الكمبيالة استوفت بياناتها الإلزامية فإنها تنشيء الالتزام الصرفي على عاتق كل من وقع عليها أما  الصورية فهي تتعلق بالالتزام الأصلي وهي مسألة بين طرفيها ولا تظهر في الكمبيالة لأن الالتزام الصرفي بعد أن ينشأ يستقل عن الالتزام الأصلي</a:t>
            </a:r>
            <a:r>
              <a:rPr lang="ar-SA" sz="2900" dirty="0" smtClean="0"/>
              <a:t> </a:t>
            </a:r>
            <a:r>
              <a:rPr lang="ar-JO" sz="2900" dirty="0" smtClean="0"/>
              <a:t>.</a:t>
            </a:r>
            <a:endParaRPr lang="en-US" sz="2900" dirty="0" smtClean="0"/>
          </a:p>
          <a:p>
            <a:endParaRPr lang="ar-SA" sz="2900" dirty="0"/>
          </a:p>
        </p:txBody>
      </p:sp>
      <p:sp>
        <p:nvSpPr>
          <p:cNvPr id="4" name="Slide Number Placeholder 3"/>
          <p:cNvSpPr>
            <a:spLocks noGrp="1"/>
          </p:cNvSpPr>
          <p:nvPr>
            <p:ph type="sldNum" sz="quarter" idx="12"/>
          </p:nvPr>
        </p:nvSpPr>
        <p:spPr>
          <a:xfrm>
            <a:off x="4067944" y="6492240"/>
            <a:ext cx="762000" cy="365760"/>
          </a:xfrm>
        </p:spPr>
        <p:txBody>
          <a:bodyPr/>
          <a:lstStyle/>
          <a:p>
            <a:fld id="{05BF7807-A5B3-481B-A8FD-147B75191760}" type="slidenum">
              <a:rPr lang="ar-SA" smtClean="0">
                <a:solidFill>
                  <a:srgbClr val="FF0000"/>
                </a:solidFill>
              </a:rPr>
              <a:pPr/>
              <a:t>48</a:t>
            </a:fld>
            <a:endParaRPr lang="ar-SA" dirty="0">
              <a:solidFill>
                <a:srgbClr val="FF0000"/>
              </a:solidFill>
            </a:endParaRPr>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4704"/>
            <a:ext cx="8229600" cy="864096"/>
          </a:xfrm>
        </p:spPr>
        <p:txBody>
          <a:bodyPr>
            <a:normAutofit fontScale="90000"/>
          </a:bodyPr>
          <a:lstStyle/>
          <a:p>
            <a:pPr algn="ctr"/>
            <a:r>
              <a:rPr lang="ar-JO" b="1" dirty="0" smtClean="0"/>
              <a:t>تحريف بيانات الكمبيالة </a:t>
            </a:r>
            <a:r>
              <a:rPr lang="en-US" dirty="0" smtClean="0"/>
              <a:t/>
            </a:r>
            <a:br>
              <a:rPr lang="en-US" dirty="0" smtClean="0"/>
            </a:br>
            <a:endParaRPr lang="ar-SA" dirty="0"/>
          </a:p>
        </p:txBody>
      </p:sp>
      <p:sp>
        <p:nvSpPr>
          <p:cNvPr id="3" name="Content Placeholder 2"/>
          <p:cNvSpPr>
            <a:spLocks noGrp="1"/>
          </p:cNvSpPr>
          <p:nvPr>
            <p:ph idx="1"/>
          </p:nvPr>
        </p:nvSpPr>
        <p:spPr>
          <a:xfrm>
            <a:off x="251520" y="1484784"/>
            <a:ext cx="8568952" cy="5373216"/>
          </a:xfrm>
        </p:spPr>
        <p:txBody>
          <a:bodyPr>
            <a:normAutofit/>
          </a:bodyPr>
          <a:lstStyle/>
          <a:p>
            <a:r>
              <a:rPr lang="ar-JO" dirty="0" smtClean="0">
                <a:solidFill>
                  <a:srgbClr val="FF0000"/>
                </a:solidFill>
              </a:rPr>
              <a:t>يقصد بالتحريف </a:t>
            </a:r>
            <a:r>
              <a:rPr lang="ar-SA" dirty="0" smtClean="0">
                <a:solidFill>
                  <a:srgbClr val="FF0000"/>
                </a:solidFill>
              </a:rPr>
              <a:t>:</a:t>
            </a:r>
            <a:r>
              <a:rPr lang="ar-SA" dirty="0" smtClean="0">
                <a:solidFill>
                  <a:srgbClr val="0070C0"/>
                </a:solidFill>
              </a:rPr>
              <a:t> </a:t>
            </a:r>
            <a:r>
              <a:rPr lang="ar-JO" dirty="0" smtClean="0">
                <a:solidFill>
                  <a:srgbClr val="0070C0"/>
                </a:solidFill>
              </a:rPr>
              <a:t>تغيير أحد بيانات الكمبيالة بعد إنشائها دون إتفاق بين أطرافها </a:t>
            </a:r>
            <a:r>
              <a:rPr lang="ar-SA" dirty="0" smtClean="0"/>
              <a:t>، </a:t>
            </a:r>
            <a:r>
              <a:rPr lang="ar-JO" dirty="0" smtClean="0">
                <a:solidFill>
                  <a:srgbClr val="0070C0"/>
                </a:solidFill>
              </a:rPr>
              <a:t>وغالبا مايرد التحريف على مبلغ الكمبيالة </a:t>
            </a:r>
            <a:r>
              <a:rPr lang="ar-JO" dirty="0" smtClean="0">
                <a:solidFill>
                  <a:srgbClr val="002060"/>
                </a:solidFill>
              </a:rPr>
              <a:t>بالزيادة أو النقص ، أو يرد بالقبول أو الضمان أو تاريخ الاستحقاق مثلا</a:t>
            </a:r>
            <a:r>
              <a:rPr lang="ar-JO" dirty="0" smtClean="0"/>
              <a:t> وهذا التحريف </a:t>
            </a:r>
            <a:r>
              <a:rPr lang="ar-JO" dirty="0" smtClean="0">
                <a:solidFill>
                  <a:srgbClr val="FF0000"/>
                </a:solidFill>
              </a:rPr>
              <a:t>لا يؤثر على صحة الكمبيالة التي أنشأت </a:t>
            </a:r>
            <a:r>
              <a:rPr lang="ar-SA" dirty="0" smtClean="0">
                <a:solidFill>
                  <a:srgbClr val="FF0000"/>
                </a:solidFill>
              </a:rPr>
              <a:t>.</a:t>
            </a:r>
          </a:p>
          <a:p>
            <a:r>
              <a:rPr lang="ar-JO" dirty="0" smtClean="0"/>
              <a:t>وطبقا </a:t>
            </a:r>
            <a:r>
              <a:rPr lang="ar-SA" dirty="0" smtClean="0"/>
              <a:t>للنظام </a:t>
            </a:r>
            <a:r>
              <a:rPr lang="ar-JO" dirty="0" smtClean="0"/>
              <a:t>فإن مدى الالتزام الصرفي بالبيانات المحرفة يختلف تبعا لما إذا كان الإلتزام قد نشأ قبل التحريف أو بعده ، حيث نصت </a:t>
            </a:r>
            <a:r>
              <a:rPr lang="ar-SA" dirty="0" smtClean="0"/>
              <a:t>م/82 </a:t>
            </a:r>
            <a:r>
              <a:rPr lang="ar-JO" dirty="0" smtClean="0"/>
              <a:t>على أنه " </a:t>
            </a:r>
            <a:r>
              <a:rPr lang="ar-JO" b="1" dirty="0" smtClean="0">
                <a:solidFill>
                  <a:srgbClr val="FF0000"/>
                </a:solidFill>
              </a:rPr>
              <a:t>اذا وقع تحريف في متن الكمبيالة التزم الموقعون اللاحقون لهذا التحريف بما ورد في المتن المحرف أما الموقعون السابقون فيلتزمون بما ورد في المتن الاصلي" </a:t>
            </a:r>
            <a:r>
              <a:rPr lang="ar-JO" dirty="0" smtClean="0">
                <a:solidFill>
                  <a:srgbClr val="00B050"/>
                </a:solidFill>
              </a:rPr>
              <a:t>وعلى من يدعي وجود التحريف عبء إثباته وعليه أن يقيم الدليل على أن توقيعه سابق على حدوثه ويمكن إثبات ذلك بسهولة لأن مظهر الورقة التجارية عادة ما يحتفظ بصورتها عند تظهيرها .</a:t>
            </a:r>
            <a:endParaRPr lang="en-US" dirty="0" smtClean="0">
              <a:solidFill>
                <a:srgbClr val="00B050"/>
              </a:solidFill>
            </a:endParaRPr>
          </a:p>
          <a:p>
            <a:endParaRPr lang="ar-SA" dirty="0"/>
          </a:p>
        </p:txBody>
      </p:sp>
      <p:sp>
        <p:nvSpPr>
          <p:cNvPr id="4" name="Footer Placeholder 3"/>
          <p:cNvSpPr>
            <a:spLocks noGrp="1"/>
          </p:cNvSpPr>
          <p:nvPr>
            <p:ph type="ftr" sz="quarter" idx="11"/>
          </p:nvPr>
        </p:nvSpPr>
        <p:spPr/>
        <p:txBody>
          <a:bodyPr/>
          <a:lstStyle/>
          <a:p>
            <a:r>
              <a:rPr lang="ar-SA" smtClean="0"/>
              <a:t>مدرسة المادة : أ. تالا الشوا </a:t>
            </a:r>
            <a:endParaRPr lang="ar-SA"/>
          </a:p>
        </p:txBody>
      </p:sp>
      <p:sp>
        <p:nvSpPr>
          <p:cNvPr id="5" name="Slide Number Placeholder 4"/>
          <p:cNvSpPr>
            <a:spLocks noGrp="1"/>
          </p:cNvSpPr>
          <p:nvPr>
            <p:ph type="sldNum" sz="quarter" idx="12"/>
          </p:nvPr>
        </p:nvSpPr>
        <p:spPr/>
        <p:txBody>
          <a:bodyPr/>
          <a:lstStyle/>
          <a:p>
            <a:fld id="{05BF7807-A5B3-481B-A8FD-147B75191760}" type="slidenum">
              <a:rPr lang="ar-SA" smtClean="0"/>
              <a:pPr/>
              <a:t>49</a:t>
            </a:fld>
            <a:endParaRPr lang="ar-SA"/>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96752"/>
            <a:ext cx="8784976" cy="5377784"/>
          </a:xfrm>
        </p:spPr>
        <p:txBody>
          <a:bodyPr>
            <a:normAutofit/>
          </a:bodyPr>
          <a:lstStyle/>
          <a:p>
            <a:pPr algn="ctr"/>
            <a:r>
              <a:rPr lang="ar-SA" sz="3300" dirty="0" smtClean="0"/>
              <a:t>   </a:t>
            </a:r>
            <a:r>
              <a:rPr lang="ar-JO" sz="3300" dirty="0" smtClean="0"/>
              <a:t>يتضح من ذلك أن السند لأمر ورقة</a:t>
            </a:r>
            <a:r>
              <a:rPr lang="ar-JO" sz="3300" b="1" dirty="0" smtClean="0"/>
              <a:t> </a:t>
            </a:r>
            <a:r>
              <a:rPr lang="ar-JO" sz="3300" b="1" dirty="0" smtClean="0">
                <a:solidFill>
                  <a:srgbClr val="FF0000"/>
                </a:solidFill>
              </a:rPr>
              <a:t>ثنائية الأطراف </a:t>
            </a:r>
            <a:r>
              <a:rPr lang="ar-SA" sz="3300" b="1" dirty="0" smtClean="0">
                <a:solidFill>
                  <a:srgbClr val="FF0000"/>
                </a:solidFill>
              </a:rPr>
              <a:t>         </a:t>
            </a:r>
            <a:r>
              <a:rPr lang="ar-JO" sz="3300" dirty="0" smtClean="0"/>
              <a:t>( هما المحرر والمستفيد) </a:t>
            </a:r>
            <a:r>
              <a:rPr lang="ar-SA" sz="3300" dirty="0" smtClean="0"/>
              <a:t>.</a:t>
            </a:r>
          </a:p>
          <a:p>
            <a:endParaRPr lang="ar-SA" sz="3300" dirty="0" smtClean="0"/>
          </a:p>
          <a:p>
            <a:pPr algn="ctr"/>
            <a:r>
              <a:rPr lang="ar-JO" sz="3300" dirty="0" smtClean="0"/>
              <a:t>وهو ينطوي على </a:t>
            </a:r>
            <a:r>
              <a:rPr lang="ar-JO" sz="3300" b="1" dirty="0" smtClean="0">
                <a:solidFill>
                  <a:srgbClr val="FF0000"/>
                </a:solidFill>
              </a:rPr>
              <a:t>علاقة قانونية واحدة</a:t>
            </a:r>
            <a:r>
              <a:rPr lang="ar-JO" sz="3300" dirty="0" smtClean="0">
                <a:solidFill>
                  <a:srgbClr val="FF0000"/>
                </a:solidFill>
              </a:rPr>
              <a:t> </a:t>
            </a:r>
            <a:r>
              <a:rPr lang="ar-SA" sz="3300" dirty="0" smtClean="0">
                <a:solidFill>
                  <a:srgbClr val="FF0000"/>
                </a:solidFill>
              </a:rPr>
              <a:t> هي </a:t>
            </a:r>
            <a:r>
              <a:rPr lang="ar-JO" sz="3300" dirty="0" smtClean="0"/>
              <a:t>بين المحرر والمستفيد </a:t>
            </a:r>
            <a:r>
              <a:rPr lang="ar-SA" sz="3300" dirty="0" smtClean="0"/>
              <a:t>.</a:t>
            </a:r>
          </a:p>
          <a:p>
            <a:pPr>
              <a:buNone/>
            </a:pPr>
            <a:r>
              <a:rPr lang="ar-SA" sz="3300" dirty="0" smtClean="0"/>
              <a:t>    </a:t>
            </a:r>
            <a:r>
              <a:rPr lang="ar-JO" sz="3300" dirty="0" smtClean="0"/>
              <a:t> حيث يكون المحرر مدينا للمستفيد بالمبلغ المحدد في الس</a:t>
            </a:r>
            <a:r>
              <a:rPr lang="ar-SA" sz="3300" dirty="0" smtClean="0"/>
              <a:t>ن</a:t>
            </a:r>
            <a:r>
              <a:rPr lang="ar-JO" sz="3300" dirty="0" smtClean="0"/>
              <a:t>د، </a:t>
            </a:r>
            <a:r>
              <a:rPr lang="ar-SA" sz="3300" dirty="0" smtClean="0"/>
              <a:t>(</a:t>
            </a:r>
            <a:r>
              <a:rPr lang="ar-JO" sz="3300" dirty="0" smtClean="0"/>
              <a:t>هذا الدين قد يكون ثمنا لشيء اشتراه أو قرضا حصل عليه أو تعويضا عن ضرر ألحقه بالمستفيد</a:t>
            </a:r>
            <a:r>
              <a:rPr lang="ar-SA" sz="3300" dirty="0" smtClean="0"/>
              <a:t> ) </a:t>
            </a:r>
            <a:r>
              <a:rPr lang="ar-JO" sz="3300" dirty="0" smtClean="0"/>
              <a:t>.</a:t>
            </a:r>
            <a:endParaRPr lang="en-US" sz="3300" dirty="0" smtClean="0"/>
          </a:p>
          <a:p>
            <a:endParaRPr lang="ar-SA" sz="33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5</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1066800"/>
          </a:xfrm>
        </p:spPr>
        <p:txBody>
          <a:bodyPr>
            <a:normAutofit fontScale="90000"/>
          </a:bodyPr>
          <a:lstStyle/>
          <a:p>
            <a:pPr algn="ctr"/>
            <a:r>
              <a:rPr lang="ar-JO" sz="3300" b="1" dirty="0" smtClean="0"/>
              <a:t>ثانيا : الاستثناءات على جزاء نقص بيانات الكمبيالة</a:t>
            </a:r>
            <a:r>
              <a:rPr lang="en-US" sz="3300" dirty="0" smtClean="0"/>
              <a:t/>
            </a:r>
            <a:br>
              <a:rPr lang="en-US" sz="3300" dirty="0" smtClean="0"/>
            </a:br>
            <a:endParaRPr lang="ar-SA" sz="3300" dirty="0"/>
          </a:p>
        </p:txBody>
      </p:sp>
      <p:sp>
        <p:nvSpPr>
          <p:cNvPr id="3" name="Content Placeholder 2"/>
          <p:cNvSpPr>
            <a:spLocks noGrp="1"/>
          </p:cNvSpPr>
          <p:nvPr>
            <p:ph idx="1"/>
          </p:nvPr>
        </p:nvSpPr>
        <p:spPr>
          <a:xfrm>
            <a:off x="457200" y="1556792"/>
            <a:ext cx="8229600" cy="5301208"/>
          </a:xfrm>
        </p:spPr>
        <p:txBody>
          <a:bodyPr>
            <a:normAutofit/>
          </a:bodyPr>
          <a:lstStyle/>
          <a:p>
            <a:r>
              <a:rPr lang="ar-JO" dirty="0" smtClean="0"/>
              <a:t> حددت </a:t>
            </a:r>
            <a:r>
              <a:rPr lang="ar-SA" dirty="0" smtClean="0"/>
              <a:t>م/2</a:t>
            </a:r>
            <a:r>
              <a:rPr lang="ar-JO" dirty="0" smtClean="0"/>
              <a:t>من نظام الأوراق التجارية </a:t>
            </a:r>
            <a:r>
              <a:rPr lang="ar-JO" b="1" dirty="0" smtClean="0">
                <a:solidFill>
                  <a:srgbClr val="0070C0"/>
                </a:solidFill>
              </a:rPr>
              <a:t>ثلاثة بيانات من البيانات الإلزامية للكمبيالة </a:t>
            </a:r>
            <a:r>
              <a:rPr lang="ar-JO" b="1" dirty="0" smtClean="0"/>
              <a:t>وقررت</a:t>
            </a:r>
            <a:r>
              <a:rPr lang="ar-JO" b="1" dirty="0" smtClean="0">
                <a:solidFill>
                  <a:srgbClr val="0070C0"/>
                </a:solidFill>
              </a:rPr>
              <a:t> أن تخلف أي منهم لا يترتب عليه فقدان الكمبيالة لصفتها ويعتبر ذلك استثناء من القاعدة العامة</a:t>
            </a:r>
            <a:r>
              <a:rPr lang="ar-JO" b="1" dirty="0" smtClean="0"/>
              <a:t> </a:t>
            </a:r>
            <a:r>
              <a:rPr lang="ar-JO" dirty="0" smtClean="0"/>
              <a:t>المقررة في الفقرة الأولى من ذات المادة </a:t>
            </a:r>
            <a:r>
              <a:rPr lang="ar-SA" dirty="0" smtClean="0"/>
              <a:t>.</a:t>
            </a:r>
          </a:p>
          <a:p>
            <a:pPr>
              <a:buNone/>
            </a:pPr>
            <a:r>
              <a:rPr lang="ar-JO" dirty="0" smtClean="0"/>
              <a:t>وتبدو </a:t>
            </a:r>
            <a:r>
              <a:rPr lang="ar-JO" dirty="0" smtClean="0">
                <a:solidFill>
                  <a:srgbClr val="C00000"/>
                </a:solidFill>
              </a:rPr>
              <a:t>الحكمة في هذه الاستثناءات أنه رغم تخلف البيان الإلزامي فإنه يوجد في الكمبيالة بيان آخر يقوم مقامه ويؤدي دوره وبالتالي لا تتأثر الكفاية الذاتية للكمبيالة </a:t>
            </a:r>
            <a:r>
              <a:rPr lang="ar-SA" dirty="0" smtClean="0"/>
              <a:t>.</a:t>
            </a:r>
          </a:p>
          <a:p>
            <a:pPr>
              <a:buNone/>
            </a:pPr>
            <a:r>
              <a:rPr lang="ar-JO" dirty="0" smtClean="0">
                <a:solidFill>
                  <a:srgbClr val="FF0000"/>
                </a:solidFill>
              </a:rPr>
              <a:t>أما اذا تخلف البيان الإلزامي وتخلف أيضا البيان الذي يقوم مقامه فإن ذلك يترتب عليه فقدان الصك لصفة الكمبيالة . </a:t>
            </a:r>
            <a:endParaRPr lang="ar-SA" dirty="0" smtClean="0">
              <a:solidFill>
                <a:srgbClr val="FF0000"/>
              </a:solidFill>
            </a:endParaRPr>
          </a:p>
          <a:p>
            <a:r>
              <a:rPr lang="ar-JO" b="1" dirty="0" smtClean="0">
                <a:solidFill>
                  <a:srgbClr val="FF0000"/>
                </a:solidFill>
              </a:rPr>
              <a:t>وهذه الاستثناءات هي : </a:t>
            </a:r>
            <a:endParaRPr lang="en-US" b="1" dirty="0" smtClean="0">
              <a:solidFill>
                <a:srgbClr val="FF0000"/>
              </a:solidFill>
            </a:endParaRPr>
          </a:p>
          <a:p>
            <a:endParaRPr lang="ar-SA" dirty="0"/>
          </a:p>
        </p:txBody>
      </p:sp>
      <p:sp>
        <p:nvSpPr>
          <p:cNvPr id="4" name="Footer Placeholder 3"/>
          <p:cNvSpPr>
            <a:spLocks noGrp="1"/>
          </p:cNvSpPr>
          <p:nvPr>
            <p:ph type="ftr" sz="quarter" idx="11"/>
          </p:nvPr>
        </p:nvSpPr>
        <p:spPr/>
        <p:txBody>
          <a:bodyPr/>
          <a:lstStyle/>
          <a:p>
            <a:r>
              <a:rPr lang="ar-SA" smtClean="0"/>
              <a:t>مدرسة المادة : أ. تالا الشوا </a:t>
            </a:r>
            <a:endParaRPr lang="ar-SA"/>
          </a:p>
        </p:txBody>
      </p:sp>
      <p:sp>
        <p:nvSpPr>
          <p:cNvPr id="5" name="Slide Number Placeholder 4"/>
          <p:cNvSpPr>
            <a:spLocks noGrp="1"/>
          </p:cNvSpPr>
          <p:nvPr>
            <p:ph type="sldNum" sz="quarter" idx="12"/>
          </p:nvPr>
        </p:nvSpPr>
        <p:spPr/>
        <p:txBody>
          <a:bodyPr/>
          <a:lstStyle/>
          <a:p>
            <a:fld id="{05BF7807-A5B3-481B-A8FD-147B75191760}" type="slidenum">
              <a:rPr lang="ar-SA" smtClean="0"/>
              <a:pPr/>
              <a:t>50</a:t>
            </a:fld>
            <a:endParaRPr lang="ar-SA"/>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36712"/>
            <a:ext cx="8640960" cy="6021288"/>
          </a:xfrm>
        </p:spPr>
        <p:txBody>
          <a:bodyPr>
            <a:normAutofit/>
          </a:bodyPr>
          <a:lstStyle/>
          <a:p>
            <a:pPr>
              <a:buNone/>
            </a:pPr>
            <a:r>
              <a:rPr lang="ar-JO" dirty="0" smtClean="0"/>
              <a:t>(أ) </a:t>
            </a:r>
            <a:r>
              <a:rPr lang="ar-JO" b="1" dirty="0" smtClean="0">
                <a:solidFill>
                  <a:srgbClr val="0070C0"/>
                </a:solidFill>
              </a:rPr>
              <a:t>خلو الكمبيالة من بيان ميعاد الاستحقاق </a:t>
            </a:r>
            <a:r>
              <a:rPr lang="ar-JO" b="1" dirty="0" smtClean="0">
                <a:solidFill>
                  <a:srgbClr val="C00000"/>
                </a:solidFill>
              </a:rPr>
              <a:t>وتعتبر الكمبيالة مستحقة الوفاء لدى الاطلاع عليها</a:t>
            </a:r>
            <a:r>
              <a:rPr lang="ar-JO" b="1" dirty="0" smtClean="0"/>
              <a:t> </a:t>
            </a:r>
            <a:r>
              <a:rPr lang="ar-SA" b="1" dirty="0" err="1" smtClean="0"/>
              <a:t>،</a:t>
            </a:r>
            <a:r>
              <a:rPr lang="ar-SA" b="1" dirty="0" smtClean="0"/>
              <a:t> </a:t>
            </a:r>
            <a:r>
              <a:rPr lang="ar-JO" dirty="0" smtClean="0">
                <a:solidFill>
                  <a:srgbClr val="C00000"/>
                </a:solidFill>
              </a:rPr>
              <a:t>إذا وجد في الكمبيالة أكثر من تاريخ استحقاق فإنها تفقد صفتها ككمبيالة </a:t>
            </a:r>
            <a:r>
              <a:rPr lang="ar-JO" dirty="0" smtClean="0"/>
              <a:t>.</a:t>
            </a:r>
            <a:endParaRPr lang="ar-SA" dirty="0" smtClean="0"/>
          </a:p>
          <a:p>
            <a:pPr>
              <a:buNone/>
            </a:pPr>
            <a:endParaRPr lang="en-US" dirty="0" smtClean="0"/>
          </a:p>
          <a:p>
            <a:pPr>
              <a:buNone/>
            </a:pPr>
            <a:r>
              <a:rPr lang="ar-JO" dirty="0" smtClean="0"/>
              <a:t>(ب) </a:t>
            </a:r>
            <a:r>
              <a:rPr lang="ar-JO" b="1" dirty="0" smtClean="0">
                <a:solidFill>
                  <a:srgbClr val="0070C0"/>
                </a:solidFill>
              </a:rPr>
              <a:t>خلو الكمبيالة من بيان مكان الوفاء أو موطن المسحوب عليه </a:t>
            </a:r>
            <a:r>
              <a:rPr lang="ar-JO" dirty="0" smtClean="0"/>
              <a:t>في هذه الحالة لا تفقد الكمبيالة صفتها </a:t>
            </a:r>
            <a:r>
              <a:rPr lang="ar-JO" b="1" dirty="0" smtClean="0"/>
              <a:t>اذا ذكر فيها مكان الى جوار اسم المسحوب عليه </a:t>
            </a:r>
            <a:r>
              <a:rPr lang="ar-JO" dirty="0" smtClean="0">
                <a:solidFill>
                  <a:srgbClr val="C00000"/>
                </a:solidFill>
              </a:rPr>
              <a:t>أما اذا خلت الكمبيالة من ذكر هذا المكان البديل فإن الصك يفقد صفته ككمبيالة </a:t>
            </a:r>
            <a:r>
              <a:rPr lang="ar-JO" dirty="0" smtClean="0"/>
              <a:t>.</a:t>
            </a:r>
            <a:endParaRPr lang="ar-SA" dirty="0" smtClean="0"/>
          </a:p>
          <a:p>
            <a:pPr>
              <a:buNone/>
            </a:pPr>
            <a:endParaRPr lang="en-US" dirty="0" smtClean="0"/>
          </a:p>
          <a:p>
            <a:pPr>
              <a:buNone/>
            </a:pPr>
            <a:r>
              <a:rPr lang="ar-JO" dirty="0" smtClean="0"/>
              <a:t>(ج) </a:t>
            </a:r>
            <a:r>
              <a:rPr lang="ar-JO" b="1" dirty="0" smtClean="0">
                <a:solidFill>
                  <a:srgbClr val="0070C0"/>
                </a:solidFill>
              </a:rPr>
              <a:t>خلو الكمبيالة من بيان مكان إنشائها </a:t>
            </a:r>
            <a:r>
              <a:rPr lang="ar-JO" dirty="0" smtClean="0"/>
              <a:t>لا تفقد الكمبيالة صفتها حيث </a:t>
            </a:r>
            <a:r>
              <a:rPr lang="ar-JO" b="1" dirty="0" smtClean="0"/>
              <a:t>تعتبر أنها قد أنشأت في المكان المبين بجانب اسم الساحب </a:t>
            </a:r>
            <a:r>
              <a:rPr lang="ar-JO" dirty="0" smtClean="0">
                <a:solidFill>
                  <a:srgbClr val="C00000"/>
                </a:solidFill>
              </a:rPr>
              <a:t>أما اذا خلى الصك من ذكر أي مكان بجانب اسم الساحب فإنه يفقد صفة الكمبيالة </a:t>
            </a:r>
            <a:r>
              <a:rPr lang="ar-JO" dirty="0" smtClean="0"/>
              <a:t>.</a:t>
            </a:r>
            <a:endParaRPr lang="en-US" dirty="0" smtClean="0"/>
          </a:p>
          <a:p>
            <a:pPr>
              <a:buNone/>
            </a:pPr>
            <a:endParaRPr lang="ar-SA" dirty="0"/>
          </a:p>
        </p:txBody>
      </p:sp>
      <p:sp>
        <p:nvSpPr>
          <p:cNvPr id="4" name="Footer Placeholder 3"/>
          <p:cNvSpPr>
            <a:spLocks noGrp="1"/>
          </p:cNvSpPr>
          <p:nvPr>
            <p:ph type="ftr" sz="quarter" idx="11"/>
          </p:nvPr>
        </p:nvSpPr>
        <p:spPr/>
        <p:txBody>
          <a:bodyPr/>
          <a:lstStyle/>
          <a:p>
            <a:r>
              <a:rPr lang="ar-SA" smtClean="0"/>
              <a:t>مدرسة المادة : أ. تالا الشوا </a:t>
            </a:r>
            <a:endParaRPr lang="ar-SA"/>
          </a:p>
        </p:txBody>
      </p:sp>
      <p:sp>
        <p:nvSpPr>
          <p:cNvPr id="5" name="Slide Number Placeholder 4"/>
          <p:cNvSpPr>
            <a:spLocks noGrp="1"/>
          </p:cNvSpPr>
          <p:nvPr>
            <p:ph type="sldNum" sz="quarter" idx="12"/>
          </p:nvPr>
        </p:nvSpPr>
        <p:spPr/>
        <p:txBody>
          <a:bodyPr/>
          <a:lstStyle/>
          <a:p>
            <a:fld id="{05BF7807-A5B3-481B-A8FD-147B75191760}" type="slidenum">
              <a:rPr lang="ar-SA" smtClean="0"/>
              <a:pPr/>
              <a:t>51</a:t>
            </a:fld>
            <a:endParaRPr lang="ar-SA"/>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229600" cy="629816"/>
          </a:xfrm>
        </p:spPr>
        <p:txBody>
          <a:bodyPr>
            <a:normAutofit fontScale="90000"/>
          </a:bodyPr>
          <a:lstStyle/>
          <a:p>
            <a:pPr algn="ctr"/>
            <a:r>
              <a:rPr lang="ar-JO" b="1" dirty="0" smtClean="0"/>
              <a:t>(3) الشيك </a:t>
            </a:r>
            <a:r>
              <a:rPr lang="en-US" dirty="0" smtClean="0"/>
              <a:t/>
            </a:r>
            <a:br>
              <a:rPr lang="en-US" dirty="0" smtClean="0"/>
            </a:br>
            <a:endParaRPr lang="ar-SA" dirty="0"/>
          </a:p>
        </p:txBody>
      </p:sp>
      <p:sp>
        <p:nvSpPr>
          <p:cNvPr id="3" name="Content Placeholder 2"/>
          <p:cNvSpPr>
            <a:spLocks noGrp="1"/>
          </p:cNvSpPr>
          <p:nvPr>
            <p:ph idx="1"/>
          </p:nvPr>
        </p:nvSpPr>
        <p:spPr>
          <a:xfrm>
            <a:off x="251520" y="1196752"/>
            <a:ext cx="8712968" cy="5661248"/>
          </a:xfrm>
        </p:spPr>
        <p:txBody>
          <a:bodyPr>
            <a:normAutofit lnSpcReduction="10000"/>
          </a:bodyPr>
          <a:lstStyle/>
          <a:p>
            <a:pPr>
              <a:buNone/>
            </a:pPr>
            <a:r>
              <a:rPr lang="ar-JO" sz="2900" dirty="0" smtClean="0"/>
              <a:t> </a:t>
            </a:r>
            <a:r>
              <a:rPr lang="ar-JO" sz="2900" dirty="0" smtClean="0">
                <a:solidFill>
                  <a:schemeClr val="bg1">
                    <a:lumMod val="65000"/>
                  </a:schemeClr>
                </a:solidFill>
              </a:rPr>
              <a:t>هو صك مكتوب طبقا للأوضاع التي حددها النظام، يتضمن أمر من شخص ( يسمى الساحب) الى البنك ( المسحوب عليه ) يطلب منه دفع مبلغ معين من النقود لأمر ( أو لإذن) شخص آخر( المستفيد ) </a:t>
            </a:r>
            <a:r>
              <a:rPr lang="ar-SA" sz="2900" dirty="0" smtClean="0">
                <a:solidFill>
                  <a:schemeClr val="bg1">
                    <a:lumMod val="65000"/>
                  </a:schemeClr>
                </a:solidFill>
              </a:rPr>
              <a:t>.</a:t>
            </a:r>
          </a:p>
          <a:p>
            <a:pPr>
              <a:buNone/>
            </a:pPr>
            <a:endParaRPr lang="ar-SA" dirty="0" smtClean="0"/>
          </a:p>
          <a:p>
            <a:pPr>
              <a:buNone/>
            </a:pPr>
            <a:r>
              <a:rPr lang="ar-JO" b="1" dirty="0" smtClean="0">
                <a:solidFill>
                  <a:srgbClr val="FF0000"/>
                </a:solidFill>
              </a:rPr>
              <a:t>وصورته كالتالي : </a:t>
            </a:r>
            <a:endParaRPr lang="en-US" b="1" dirty="0" smtClean="0">
              <a:solidFill>
                <a:srgbClr val="FF0000"/>
              </a:solidFill>
            </a:endParaRPr>
          </a:p>
          <a:p>
            <a:pPr>
              <a:buNone/>
            </a:pPr>
            <a:endParaRPr lang="ar-SA" sz="3000" dirty="0" smtClean="0"/>
          </a:p>
          <a:p>
            <a:pPr>
              <a:buNone/>
            </a:pPr>
            <a:r>
              <a:rPr lang="ar-JO" sz="3000" b="1" dirty="0" smtClean="0"/>
              <a:t>جدة في أول رمضان 1428هجرية 		15000 ريال سعودي </a:t>
            </a:r>
            <a:endParaRPr lang="en-US" sz="3000" b="1" dirty="0" smtClean="0"/>
          </a:p>
          <a:p>
            <a:pPr>
              <a:buNone/>
            </a:pPr>
            <a:r>
              <a:rPr lang="ar-JO" sz="3000" b="1" dirty="0" smtClean="0"/>
              <a:t>بنك الرياض فرع جدة 		شيك		حساب رقم...</a:t>
            </a:r>
            <a:endParaRPr lang="en-US" sz="3000" b="1" dirty="0" smtClean="0"/>
          </a:p>
          <a:p>
            <a:pPr>
              <a:buNone/>
            </a:pPr>
            <a:r>
              <a:rPr lang="ar-SA" sz="3000" dirty="0" smtClean="0"/>
              <a:t>     </a:t>
            </a:r>
          </a:p>
          <a:p>
            <a:pPr>
              <a:buNone/>
            </a:pPr>
            <a:r>
              <a:rPr lang="ar-SA" sz="3000" dirty="0" smtClean="0"/>
              <a:t>     </a:t>
            </a:r>
            <a:r>
              <a:rPr lang="ar-JO" sz="3000" dirty="0" smtClean="0"/>
              <a:t>ادفعوا لأمر( أو لإذن) حسن حسين حسن مبلغ خمسة عشر ألف ريال سعودي</a:t>
            </a:r>
            <a:endParaRPr lang="en-US" sz="3000" dirty="0" smtClean="0"/>
          </a:p>
          <a:p>
            <a:pPr>
              <a:buNone/>
            </a:pPr>
            <a:r>
              <a:rPr lang="ar-JO" sz="3000" dirty="0" smtClean="0"/>
              <a:t>						</a:t>
            </a:r>
            <a:r>
              <a:rPr lang="ar-SA" sz="3000" dirty="0" smtClean="0"/>
              <a:t>     </a:t>
            </a:r>
            <a:r>
              <a:rPr lang="ar-JO" sz="3000" b="1" dirty="0" smtClean="0"/>
              <a:t>اسم وتوقيع الساحب</a:t>
            </a:r>
            <a:endParaRPr lang="ar-SA" sz="3000" b="1" dirty="0" smtClean="0"/>
          </a:p>
          <a:p>
            <a:pPr>
              <a:buNone/>
            </a:pPr>
            <a:endParaRPr lang="en-US" dirty="0" smtClean="0"/>
          </a:p>
          <a:p>
            <a:pPr>
              <a:buNone/>
            </a:pPr>
            <a:endParaRPr lang="ar-SA"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6</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449792"/>
          </a:xfrm>
        </p:spPr>
        <p:txBody>
          <a:bodyPr>
            <a:normAutofit/>
          </a:bodyPr>
          <a:lstStyle/>
          <a:p>
            <a:r>
              <a:rPr lang="ar-JO" sz="3000" dirty="0" smtClean="0"/>
              <a:t>يتضح من ذلك أن الشيك ورقة </a:t>
            </a:r>
            <a:r>
              <a:rPr lang="ar-JO" sz="3000" b="1" dirty="0" smtClean="0">
                <a:solidFill>
                  <a:srgbClr val="FF0000"/>
                </a:solidFill>
              </a:rPr>
              <a:t>ثلاثية الأطراف </a:t>
            </a:r>
            <a:r>
              <a:rPr lang="ar-JO" sz="3000" dirty="0" smtClean="0"/>
              <a:t>( هم الساحب والمسحوب عليه والمستفيد ) </a:t>
            </a:r>
            <a:r>
              <a:rPr lang="ar-SA" sz="3000" dirty="0" smtClean="0"/>
              <a:t>.</a:t>
            </a:r>
          </a:p>
          <a:p>
            <a:pPr>
              <a:buNone/>
            </a:pPr>
            <a:endParaRPr lang="ar-SA" sz="3000" dirty="0" smtClean="0"/>
          </a:p>
          <a:p>
            <a:pPr algn="ctr">
              <a:buNone/>
            </a:pPr>
            <a:r>
              <a:rPr lang="ar-JO" sz="3000" dirty="0" smtClean="0">
                <a:effectLst>
                  <a:outerShdw blurRad="38100" dist="38100" dir="2700000" algn="tl">
                    <a:srgbClr val="000000">
                      <a:alpha val="43137"/>
                    </a:srgbClr>
                  </a:outerShdw>
                </a:effectLst>
              </a:rPr>
              <a:t>وأنه ينطوي على </a:t>
            </a:r>
            <a:r>
              <a:rPr lang="ar-JO" sz="3000" b="1" dirty="0" smtClean="0">
                <a:solidFill>
                  <a:srgbClr val="FF0000"/>
                </a:solidFill>
                <a:effectLst>
                  <a:outerShdw blurRad="38100" dist="38100" dir="2700000" algn="tl">
                    <a:srgbClr val="000000">
                      <a:alpha val="43137"/>
                    </a:srgbClr>
                  </a:outerShdw>
                </a:effectLst>
              </a:rPr>
              <a:t>علاقتين قانونيتين</a:t>
            </a:r>
            <a:r>
              <a:rPr lang="ar-SA" sz="3000" b="1" dirty="0" smtClean="0">
                <a:solidFill>
                  <a:srgbClr val="FF0000"/>
                </a:solidFill>
                <a:effectLst>
                  <a:outerShdw blurRad="38100" dist="38100" dir="2700000" algn="tl">
                    <a:srgbClr val="000000">
                      <a:alpha val="43137"/>
                    </a:srgbClr>
                  </a:outerShdw>
                </a:effectLst>
              </a:rPr>
              <a:t> </a:t>
            </a:r>
            <a:r>
              <a:rPr lang="ar-SA" sz="3000" dirty="0" smtClean="0">
                <a:solidFill>
                  <a:srgbClr val="FF0000"/>
                </a:solidFill>
                <a:effectLst>
                  <a:outerShdw blurRad="38100" dist="38100" dir="2700000" algn="tl">
                    <a:srgbClr val="000000">
                      <a:alpha val="43137"/>
                    </a:srgbClr>
                  </a:outerShdw>
                </a:effectLst>
              </a:rPr>
              <a:t>:</a:t>
            </a:r>
          </a:p>
          <a:p>
            <a:pPr>
              <a:buNone/>
            </a:pPr>
            <a:r>
              <a:rPr lang="ar-JO" sz="3000" dirty="0" smtClean="0">
                <a:solidFill>
                  <a:srgbClr val="0070C0"/>
                </a:solidFill>
              </a:rPr>
              <a:t> </a:t>
            </a:r>
            <a:r>
              <a:rPr lang="ar-JO" sz="3000" b="1" i="1" dirty="0" smtClean="0">
                <a:solidFill>
                  <a:srgbClr val="0070C0"/>
                </a:solidFill>
              </a:rPr>
              <a:t>الأولى</a:t>
            </a:r>
            <a:r>
              <a:rPr lang="ar-SA" sz="3000" b="1" i="1" dirty="0" smtClean="0">
                <a:solidFill>
                  <a:srgbClr val="0070C0"/>
                </a:solidFill>
              </a:rPr>
              <a:t>:</a:t>
            </a:r>
            <a:r>
              <a:rPr lang="ar-JO" sz="3000" i="1" dirty="0" smtClean="0">
                <a:solidFill>
                  <a:srgbClr val="0070C0"/>
                </a:solidFill>
              </a:rPr>
              <a:t> </a:t>
            </a:r>
            <a:r>
              <a:rPr lang="ar-JO" sz="3000" dirty="0" smtClean="0"/>
              <a:t>هي علاقة الساحب بالمستفيد حيث يكون الأخير دائنا للأول بالمبلغ المعين في الشيك </a:t>
            </a:r>
            <a:r>
              <a:rPr lang="ar-SA" sz="3000" dirty="0" smtClean="0"/>
              <a:t>.</a:t>
            </a:r>
          </a:p>
          <a:p>
            <a:pPr>
              <a:buNone/>
            </a:pPr>
            <a:r>
              <a:rPr lang="ar-JO" sz="3000" b="1" i="1" dirty="0" smtClean="0">
                <a:solidFill>
                  <a:srgbClr val="0070C0"/>
                </a:solidFill>
              </a:rPr>
              <a:t>الثانية</a:t>
            </a:r>
            <a:r>
              <a:rPr lang="ar-SA" sz="3000" b="1" i="1" dirty="0" smtClean="0">
                <a:solidFill>
                  <a:srgbClr val="0070C0"/>
                </a:solidFill>
              </a:rPr>
              <a:t>:</a:t>
            </a:r>
            <a:r>
              <a:rPr lang="ar-JO" sz="3000" dirty="0" smtClean="0"/>
              <a:t> هي علاقة الساحب بالبنك ، حيث يكون الساحب عميلا للبنك المسحوب عليه ويتم الوفاء بالشيك خصما من رصيد حسابه لديه ( مقابل الوفاء )</a:t>
            </a:r>
            <a:r>
              <a:rPr lang="ar-SA" sz="3000" dirty="0" smtClean="0"/>
              <a:t> .</a:t>
            </a:r>
            <a:endParaRPr lang="en-US" sz="3000" dirty="0" smtClean="0"/>
          </a:p>
          <a:p>
            <a:endParaRPr lang="ar-SA" sz="30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7</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864096"/>
          </a:xfrm>
        </p:spPr>
        <p:txBody>
          <a:bodyPr>
            <a:normAutofit fontScale="90000"/>
          </a:bodyPr>
          <a:lstStyle/>
          <a:p>
            <a:pPr algn="ctr"/>
            <a:r>
              <a:rPr lang="ar-JO" sz="3200" b="1" dirty="0" smtClean="0"/>
              <a:t>- أوجه التمييز بين الأوراق الثلاث </a:t>
            </a:r>
            <a:r>
              <a:rPr lang="en-US" sz="3200" dirty="0" smtClean="0"/>
              <a:t/>
            </a:r>
            <a:br>
              <a:rPr lang="en-US" sz="3200" dirty="0" smtClean="0"/>
            </a:br>
            <a:endParaRPr lang="ar-SA" sz="3200" dirty="0"/>
          </a:p>
        </p:txBody>
      </p:sp>
      <p:sp>
        <p:nvSpPr>
          <p:cNvPr id="3" name="Content Placeholder 2"/>
          <p:cNvSpPr>
            <a:spLocks noGrp="1"/>
          </p:cNvSpPr>
          <p:nvPr>
            <p:ph idx="1"/>
          </p:nvPr>
        </p:nvSpPr>
        <p:spPr>
          <a:xfrm>
            <a:off x="0" y="1268760"/>
            <a:ext cx="9144000" cy="5589240"/>
          </a:xfrm>
        </p:spPr>
        <p:txBody>
          <a:bodyPr>
            <a:normAutofit/>
          </a:bodyPr>
          <a:lstStyle/>
          <a:p>
            <a:pPr>
              <a:buNone/>
            </a:pPr>
            <a:r>
              <a:rPr lang="ar-SA" sz="3100" dirty="0" smtClean="0"/>
              <a:t> * </a:t>
            </a:r>
            <a:r>
              <a:rPr lang="ar-JO" sz="3100" dirty="0" smtClean="0">
                <a:solidFill>
                  <a:srgbClr val="FF0000"/>
                </a:solidFill>
                <a:effectLst>
                  <a:outerShdw blurRad="38100" dist="38100" dir="2700000" algn="tl">
                    <a:srgbClr val="000000">
                      <a:alpha val="43137"/>
                    </a:srgbClr>
                  </a:outerShdw>
                </a:effectLst>
              </a:rPr>
              <a:t>يختلف الشيك عن الكمبيالة والسند لأمر </a:t>
            </a:r>
            <a:r>
              <a:rPr lang="ar-JO" sz="3100" dirty="0" smtClean="0"/>
              <a:t>في أنه</a:t>
            </a:r>
            <a:r>
              <a:rPr lang="ar-SA" sz="3100" dirty="0" smtClean="0"/>
              <a:t> : </a:t>
            </a:r>
          </a:p>
          <a:p>
            <a:pPr>
              <a:buNone/>
            </a:pPr>
            <a:r>
              <a:rPr lang="ar-SA" sz="3100" dirty="0" smtClean="0"/>
              <a:t> </a:t>
            </a:r>
            <a:r>
              <a:rPr lang="ar-JO" sz="3100" dirty="0" smtClean="0"/>
              <a:t> يحمل </a:t>
            </a:r>
            <a:r>
              <a:rPr lang="ar-SA" sz="3100" dirty="0" smtClean="0"/>
              <a:t>الشيك </a:t>
            </a:r>
            <a:r>
              <a:rPr lang="ar-JO" sz="3100" b="1" dirty="0" smtClean="0">
                <a:effectLst>
                  <a:outerShdw blurRad="38100" dist="38100" dir="2700000" algn="tl">
                    <a:srgbClr val="000000">
                      <a:alpha val="43137"/>
                    </a:srgbClr>
                  </a:outerShdw>
                </a:effectLst>
              </a:rPr>
              <a:t>تاريخ واحد</a:t>
            </a:r>
            <a:r>
              <a:rPr lang="ar-SA" sz="3100" b="1" dirty="0" smtClean="0">
                <a:effectLst>
                  <a:outerShdw blurRad="38100" dist="38100" dir="2700000" algn="tl">
                    <a:srgbClr val="000000">
                      <a:alpha val="43137"/>
                    </a:srgbClr>
                  </a:outerShdw>
                </a:effectLst>
              </a:rPr>
              <a:t> </a:t>
            </a:r>
            <a:r>
              <a:rPr lang="ar-JO" sz="3100" dirty="0" smtClean="0"/>
              <a:t>- </a:t>
            </a:r>
            <a:r>
              <a:rPr lang="ar-JO" sz="3100" b="1" dirty="0" smtClean="0">
                <a:solidFill>
                  <a:schemeClr val="accent2"/>
                </a:solidFill>
              </a:rPr>
              <a:t>هو تاريخ إنشائه </a:t>
            </a:r>
            <a:r>
              <a:rPr lang="ar-SA" sz="3100" dirty="0" smtClean="0">
                <a:solidFill>
                  <a:schemeClr val="bg1">
                    <a:lumMod val="65000"/>
                  </a:schemeClr>
                </a:solidFill>
              </a:rPr>
              <a:t>- </a:t>
            </a:r>
            <a:r>
              <a:rPr lang="ar-JO" sz="3100" dirty="0" smtClean="0"/>
              <a:t>لأنه أداة وفاء ومستحق الدفع لدى الاطلاع دائما ( ولو تضمن تاريخا مؤخرا)</a:t>
            </a:r>
            <a:r>
              <a:rPr lang="ar-SA" sz="3100" dirty="0" smtClean="0"/>
              <a:t>، </a:t>
            </a:r>
            <a:r>
              <a:rPr lang="ar-JO" sz="3100" dirty="0" smtClean="0"/>
              <a:t>وذلك بعكس الكمبيالة والسند لأمر فانه يجوز استخدامهما كأداة وفاء وائتمان ولذلك فكل منهما يتضمن تاريخين</a:t>
            </a:r>
            <a:r>
              <a:rPr lang="ar-JO" sz="3100" dirty="0" smtClean="0">
                <a:solidFill>
                  <a:schemeClr val="bg1">
                    <a:lumMod val="65000"/>
                  </a:schemeClr>
                </a:solidFill>
              </a:rPr>
              <a:t> </a:t>
            </a:r>
            <a:r>
              <a:rPr lang="ar-JO" sz="3100" dirty="0" smtClean="0"/>
              <a:t>– </a:t>
            </a:r>
            <a:r>
              <a:rPr lang="ar-JO" sz="3100" dirty="0" smtClean="0">
                <a:solidFill>
                  <a:schemeClr val="accent2"/>
                </a:solidFill>
              </a:rPr>
              <a:t>أحدهما تاريخ الإنشاء والثاني تاريخ الاستحقاق</a:t>
            </a:r>
            <a:r>
              <a:rPr lang="ar-SA" sz="3100" dirty="0" smtClean="0">
                <a:solidFill>
                  <a:schemeClr val="accent2"/>
                </a:solidFill>
              </a:rPr>
              <a:t> </a:t>
            </a:r>
            <a:r>
              <a:rPr lang="ar-JO" sz="3100" dirty="0" smtClean="0"/>
              <a:t>- وقد يكون مستحقا لدى الاطلاع</a:t>
            </a:r>
            <a:r>
              <a:rPr lang="ar-SA" sz="3100" dirty="0" smtClean="0"/>
              <a:t> </a:t>
            </a:r>
            <a:r>
              <a:rPr lang="ar-JO" sz="3100" dirty="0" smtClean="0"/>
              <a:t>.</a:t>
            </a:r>
            <a:endParaRPr lang="en-US" sz="3100" dirty="0" smtClean="0"/>
          </a:p>
          <a:p>
            <a:pPr>
              <a:buNone/>
            </a:pPr>
            <a:r>
              <a:rPr lang="ar-SA" sz="3100" dirty="0" smtClean="0"/>
              <a:t> * </a:t>
            </a:r>
            <a:r>
              <a:rPr lang="ar-JO" sz="3100" dirty="0" smtClean="0">
                <a:effectLst>
                  <a:outerShdw blurRad="38100" dist="38100" dir="2700000" algn="tl">
                    <a:srgbClr val="000000">
                      <a:alpha val="43137"/>
                    </a:srgbClr>
                  </a:outerShdw>
                </a:effectLst>
              </a:rPr>
              <a:t>ويختلف </a:t>
            </a:r>
            <a:r>
              <a:rPr lang="ar-JO" sz="3100" dirty="0" smtClean="0">
                <a:solidFill>
                  <a:srgbClr val="FF0000"/>
                </a:solidFill>
                <a:effectLst>
                  <a:outerShdw blurRad="38100" dist="38100" dir="2700000" algn="tl">
                    <a:srgbClr val="000000">
                      <a:alpha val="43137"/>
                    </a:srgbClr>
                  </a:outerShdw>
                </a:effectLst>
              </a:rPr>
              <a:t>السند لامر عن الشيك وعن الكمبيالة </a:t>
            </a:r>
            <a:r>
              <a:rPr lang="ar-JO" sz="3100" dirty="0" smtClean="0"/>
              <a:t>في أنه </a:t>
            </a:r>
            <a:r>
              <a:rPr lang="ar-SA" sz="3100" dirty="0" smtClean="0"/>
              <a:t>: </a:t>
            </a:r>
            <a:r>
              <a:rPr lang="ar-JO" sz="3100" dirty="0" smtClean="0"/>
              <a:t>ورقة ثنائية الأطراف </a:t>
            </a:r>
            <a:r>
              <a:rPr lang="ar-JO" sz="3100" dirty="0" smtClean="0">
                <a:solidFill>
                  <a:srgbClr val="0070C0"/>
                </a:solidFill>
              </a:rPr>
              <a:t>فلا يوجد فيه مسحوب عليه </a:t>
            </a:r>
            <a:r>
              <a:rPr lang="ar-JO" sz="3100" dirty="0" smtClean="0"/>
              <a:t>لكن يلتزم محرره بالوفاء به</a:t>
            </a:r>
            <a:r>
              <a:rPr lang="ar-SA" sz="3100" dirty="0" smtClean="0"/>
              <a:t> ،</a:t>
            </a:r>
            <a:r>
              <a:rPr lang="ar-JO" sz="3100" dirty="0" smtClean="0"/>
              <a:t> ومن ثم فلا يوجد مقابل وفاء ولا يقدم للقبول </a:t>
            </a:r>
            <a:r>
              <a:rPr lang="ar-JO" sz="3100" dirty="0" smtClean="0">
                <a:solidFill>
                  <a:srgbClr val="0070C0"/>
                </a:solidFill>
              </a:rPr>
              <a:t>لأن محرره هو الذي يلتزم بالوفاء به</a:t>
            </a:r>
            <a:r>
              <a:rPr lang="ar-SA" sz="3100" dirty="0" smtClean="0">
                <a:solidFill>
                  <a:srgbClr val="0070C0"/>
                </a:solidFill>
              </a:rPr>
              <a:t> </a:t>
            </a:r>
            <a:r>
              <a:rPr lang="ar-JO" sz="3100" dirty="0" smtClean="0">
                <a:solidFill>
                  <a:srgbClr val="0070C0"/>
                </a:solidFill>
              </a:rPr>
              <a:t>.</a:t>
            </a:r>
            <a:endParaRPr lang="en-US" sz="3100" dirty="0" smtClean="0">
              <a:solidFill>
                <a:srgbClr val="0070C0"/>
              </a:solidFill>
            </a:endParaRPr>
          </a:p>
          <a:p>
            <a:pPr>
              <a:buNone/>
            </a:pPr>
            <a:endParaRPr lang="ar-SA" sz="31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8</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8964488" cy="6165304"/>
          </a:xfrm>
        </p:spPr>
        <p:txBody>
          <a:bodyPr>
            <a:normAutofit/>
          </a:bodyPr>
          <a:lstStyle/>
          <a:p>
            <a:pPr>
              <a:buNone/>
            </a:pPr>
            <a:r>
              <a:rPr lang="ar-JO" sz="3100" dirty="0" smtClean="0"/>
              <a:t>ورغم أن</a:t>
            </a:r>
            <a:r>
              <a:rPr lang="ar-JO" sz="3100" dirty="0" smtClean="0">
                <a:solidFill>
                  <a:srgbClr val="FF0000"/>
                </a:solidFill>
              </a:rPr>
              <a:t> </a:t>
            </a:r>
            <a:r>
              <a:rPr lang="ar-JO" sz="3100" u="sng" dirty="0" smtClean="0">
                <a:solidFill>
                  <a:srgbClr val="FF0000"/>
                </a:solidFill>
              </a:rPr>
              <a:t>الشيك والكمبيالة </a:t>
            </a:r>
            <a:r>
              <a:rPr lang="ar-JO" sz="3100" dirty="0" smtClean="0"/>
              <a:t>يتشابهان في أن كل منهما ينطوي على ثلاثة أطراف إلا أنهما </a:t>
            </a:r>
            <a:r>
              <a:rPr lang="ar-JO" sz="3100" u="sng" dirty="0" smtClean="0">
                <a:solidFill>
                  <a:srgbClr val="FF0000"/>
                </a:solidFill>
              </a:rPr>
              <a:t>يختلفان في أوجه كثيرة </a:t>
            </a:r>
            <a:r>
              <a:rPr lang="ar-SA" sz="3100" dirty="0" smtClean="0"/>
              <a:t> هي </a:t>
            </a:r>
            <a:r>
              <a:rPr lang="ar-JO" sz="3100" dirty="0" smtClean="0"/>
              <a:t>:</a:t>
            </a:r>
            <a:endParaRPr lang="ar-SA" sz="3100" dirty="0" smtClean="0"/>
          </a:p>
          <a:p>
            <a:pPr>
              <a:buNone/>
            </a:pPr>
            <a:r>
              <a:rPr lang="ar-JO" sz="3100" dirty="0" smtClean="0"/>
              <a:t> </a:t>
            </a:r>
            <a:r>
              <a:rPr lang="ar-JO" sz="3100" dirty="0" smtClean="0">
                <a:solidFill>
                  <a:srgbClr val="FF0000"/>
                </a:solidFill>
              </a:rPr>
              <a:t>1. </a:t>
            </a:r>
            <a:r>
              <a:rPr lang="ar-JO" sz="3100" dirty="0" smtClean="0">
                <a:solidFill>
                  <a:srgbClr val="0070C0"/>
                </a:solidFill>
              </a:rPr>
              <a:t>أن الشيك يتضمن </a:t>
            </a:r>
            <a:r>
              <a:rPr lang="ar-JO" sz="3100" b="1" dirty="0" smtClean="0">
                <a:solidFill>
                  <a:srgbClr val="0070C0"/>
                </a:solidFill>
              </a:rPr>
              <a:t>تاريخ واحد </a:t>
            </a:r>
            <a:r>
              <a:rPr lang="ar-JO" sz="3100" dirty="0" smtClean="0">
                <a:solidFill>
                  <a:srgbClr val="0070C0"/>
                </a:solidFill>
              </a:rPr>
              <a:t>بعكس الكمبيالة تتضمن تاريخين </a:t>
            </a:r>
            <a:r>
              <a:rPr lang="ar-JO" sz="3100" dirty="0" smtClean="0"/>
              <a:t>.</a:t>
            </a:r>
            <a:endParaRPr lang="ar-SA" sz="3100" dirty="0" smtClean="0"/>
          </a:p>
          <a:p>
            <a:pPr>
              <a:buNone/>
            </a:pPr>
            <a:r>
              <a:rPr lang="ar-SA" sz="3100" dirty="0" smtClean="0">
                <a:solidFill>
                  <a:srgbClr val="FF0000"/>
                </a:solidFill>
              </a:rPr>
              <a:t> </a:t>
            </a:r>
            <a:r>
              <a:rPr lang="ar-JO" sz="3100" dirty="0" smtClean="0">
                <a:solidFill>
                  <a:srgbClr val="FF0000"/>
                </a:solidFill>
              </a:rPr>
              <a:t>2</a:t>
            </a:r>
            <a:r>
              <a:rPr lang="ar-SA" sz="3100" dirty="0" smtClean="0">
                <a:solidFill>
                  <a:srgbClr val="00B050"/>
                </a:solidFill>
              </a:rPr>
              <a:t>.</a:t>
            </a:r>
            <a:r>
              <a:rPr lang="ar-JO" sz="3100" dirty="0" smtClean="0">
                <a:solidFill>
                  <a:srgbClr val="00B050"/>
                </a:solidFill>
              </a:rPr>
              <a:t> ان المسحوب عليه يجب أن يكون</a:t>
            </a:r>
            <a:r>
              <a:rPr lang="ar-JO" sz="3100" b="1" dirty="0" smtClean="0">
                <a:solidFill>
                  <a:srgbClr val="00B050"/>
                </a:solidFill>
              </a:rPr>
              <a:t> بنكا </a:t>
            </a:r>
            <a:r>
              <a:rPr lang="ar-JO" sz="3100" dirty="0" smtClean="0">
                <a:solidFill>
                  <a:srgbClr val="00B050"/>
                </a:solidFill>
              </a:rPr>
              <a:t>بعكس الكمبيالة حيث يجوز سحبها على بنك أو على شخص عادي</a:t>
            </a:r>
            <a:r>
              <a:rPr lang="en-US" sz="3100" dirty="0" smtClean="0">
                <a:solidFill>
                  <a:srgbClr val="00B050"/>
                </a:solidFill>
              </a:rPr>
              <a:t> </a:t>
            </a:r>
            <a:r>
              <a:rPr lang="ar-JO" sz="3100" dirty="0" smtClean="0">
                <a:solidFill>
                  <a:srgbClr val="00B050"/>
                </a:solidFill>
              </a:rPr>
              <a:t>.</a:t>
            </a:r>
            <a:endParaRPr lang="ar-SA" sz="3100" dirty="0" smtClean="0">
              <a:solidFill>
                <a:srgbClr val="00B050"/>
              </a:solidFill>
            </a:endParaRPr>
          </a:p>
          <a:p>
            <a:pPr>
              <a:buNone/>
            </a:pPr>
            <a:r>
              <a:rPr lang="ar-SA" sz="3100" dirty="0" smtClean="0">
                <a:solidFill>
                  <a:srgbClr val="FF0000"/>
                </a:solidFill>
              </a:rPr>
              <a:t> </a:t>
            </a:r>
            <a:r>
              <a:rPr lang="ar-JO" sz="3100" dirty="0" smtClean="0">
                <a:solidFill>
                  <a:srgbClr val="FF0000"/>
                </a:solidFill>
              </a:rPr>
              <a:t>3. </a:t>
            </a:r>
            <a:r>
              <a:rPr lang="ar-JO" sz="3100" dirty="0" smtClean="0">
                <a:solidFill>
                  <a:schemeClr val="bg1">
                    <a:lumMod val="50000"/>
                  </a:schemeClr>
                </a:solidFill>
              </a:rPr>
              <a:t>يجب أن </a:t>
            </a:r>
            <a:r>
              <a:rPr lang="ar-JO" sz="3100" b="1" dirty="0" smtClean="0">
                <a:solidFill>
                  <a:schemeClr val="bg1">
                    <a:lumMod val="50000"/>
                  </a:schemeClr>
                </a:solidFill>
              </a:rPr>
              <a:t>يحرر الشيك على نموذج صادرعن </a:t>
            </a:r>
            <a:r>
              <a:rPr lang="ar-JO" sz="3100" dirty="0" smtClean="0">
                <a:solidFill>
                  <a:schemeClr val="bg1">
                    <a:lumMod val="50000"/>
                  </a:schemeClr>
                </a:solidFill>
              </a:rPr>
              <a:t>البنك بعكس الكمبيالة فيجوز تحريرها على أي ورقة،بالإضافة إلى ضرورة وجود مقابل</a:t>
            </a:r>
            <a:r>
              <a:rPr lang="en-US" sz="3100" dirty="0" smtClean="0">
                <a:solidFill>
                  <a:schemeClr val="bg1">
                    <a:lumMod val="50000"/>
                  </a:schemeClr>
                </a:solidFill>
              </a:rPr>
              <a:t>.</a:t>
            </a:r>
            <a:endParaRPr lang="ar-SA" sz="3100" dirty="0" smtClean="0">
              <a:solidFill>
                <a:schemeClr val="bg1">
                  <a:lumMod val="50000"/>
                </a:schemeClr>
              </a:solidFill>
            </a:endParaRPr>
          </a:p>
          <a:p>
            <a:pPr>
              <a:buNone/>
            </a:pPr>
            <a:r>
              <a:rPr lang="ar-JO" sz="3100" dirty="0" smtClean="0"/>
              <a:t> </a:t>
            </a:r>
            <a:r>
              <a:rPr lang="ar-JO" sz="3100" dirty="0" smtClean="0">
                <a:solidFill>
                  <a:srgbClr val="FF0000"/>
                </a:solidFill>
              </a:rPr>
              <a:t>4</a:t>
            </a:r>
            <a:r>
              <a:rPr lang="ar-JO" sz="3100" dirty="0" smtClean="0">
                <a:solidFill>
                  <a:schemeClr val="accent3"/>
                </a:solidFill>
              </a:rPr>
              <a:t>. </a:t>
            </a:r>
            <a:r>
              <a:rPr lang="ar-JO" sz="3100" b="1" dirty="0" smtClean="0">
                <a:solidFill>
                  <a:schemeClr val="accent3"/>
                </a:solidFill>
              </a:rPr>
              <a:t>وفاء الشيك </a:t>
            </a:r>
            <a:r>
              <a:rPr lang="ar-JO" sz="3100" dirty="0" smtClean="0">
                <a:solidFill>
                  <a:schemeClr val="accent3"/>
                </a:solidFill>
              </a:rPr>
              <a:t>( الرصيد ) لدى البنك </a:t>
            </a:r>
            <a:r>
              <a:rPr lang="ar-JO" sz="3100" b="1" dirty="0" smtClean="0">
                <a:solidFill>
                  <a:schemeClr val="accent3"/>
                </a:solidFill>
              </a:rPr>
              <a:t>وقت انشاء الشيك </a:t>
            </a:r>
            <a:r>
              <a:rPr lang="ar-JO" sz="3100" dirty="0" smtClean="0">
                <a:solidFill>
                  <a:schemeClr val="accent3"/>
                </a:solidFill>
              </a:rPr>
              <a:t>وإلا تعرض الساحب للعقوبة الجنائية المقررة على سحب الشيك بدون رصيد. </a:t>
            </a:r>
            <a:endParaRPr lang="ar-SA" sz="3100" dirty="0" smtClean="0">
              <a:solidFill>
                <a:schemeClr val="accent3"/>
              </a:solidFill>
            </a:endParaRPr>
          </a:p>
          <a:p>
            <a:pPr>
              <a:buNone/>
            </a:pPr>
            <a:r>
              <a:rPr lang="ar-SA" sz="3100" dirty="0" smtClean="0">
                <a:solidFill>
                  <a:schemeClr val="accent3"/>
                </a:solidFill>
              </a:rPr>
              <a:t>   </a:t>
            </a:r>
            <a:r>
              <a:rPr lang="ar-JO" sz="3100" dirty="0" smtClean="0">
                <a:solidFill>
                  <a:schemeClr val="accent3"/>
                </a:solidFill>
              </a:rPr>
              <a:t>أما في الكمبيالة فلا يشترط ذلك ولكن يكفي أن يوجد مقابل الوفاء لدى المسحوب عليه في تاريخ الاستحقاق</a:t>
            </a:r>
            <a:r>
              <a:rPr lang="ar-SA" sz="3100" dirty="0" smtClean="0">
                <a:solidFill>
                  <a:schemeClr val="accent3"/>
                </a:solidFill>
              </a:rPr>
              <a:t> </a:t>
            </a:r>
            <a:r>
              <a:rPr lang="ar-JO" sz="3100" dirty="0" smtClean="0">
                <a:solidFill>
                  <a:schemeClr val="accent3"/>
                </a:solidFill>
              </a:rPr>
              <a:t>.</a:t>
            </a:r>
            <a:endParaRPr lang="ar-SA" sz="3100" dirty="0" smtClean="0">
              <a:solidFill>
                <a:schemeClr val="accent3"/>
              </a:solidFill>
            </a:endParaRPr>
          </a:p>
          <a:p>
            <a:pPr>
              <a:buNone/>
            </a:pPr>
            <a:r>
              <a:rPr lang="ar-JO" sz="3100" dirty="0" smtClean="0">
                <a:solidFill>
                  <a:srgbClr val="0070C0"/>
                </a:solidFill>
              </a:rPr>
              <a:t> </a:t>
            </a:r>
            <a:endParaRPr lang="en-US" sz="3100" dirty="0" smtClean="0">
              <a:solidFill>
                <a:srgbClr val="0070C0"/>
              </a:solidFill>
            </a:endParaRPr>
          </a:p>
          <a:p>
            <a:pPr>
              <a:buNone/>
            </a:pPr>
            <a:endParaRPr lang="ar-SA" sz="3100" dirty="0"/>
          </a:p>
        </p:txBody>
      </p:sp>
      <p:sp>
        <p:nvSpPr>
          <p:cNvPr id="4" name="Slide Number Placeholder 3"/>
          <p:cNvSpPr>
            <a:spLocks noGrp="1"/>
          </p:cNvSpPr>
          <p:nvPr>
            <p:ph type="sldNum" sz="quarter" idx="12"/>
          </p:nvPr>
        </p:nvSpPr>
        <p:spPr/>
        <p:txBody>
          <a:bodyPr/>
          <a:lstStyle/>
          <a:p>
            <a:fld id="{05BF7807-A5B3-481B-A8FD-147B75191760}" type="slidenum">
              <a:rPr lang="ar-SA" smtClean="0"/>
              <a:pPr/>
              <a:t>9</a:t>
            </a:fld>
            <a:endParaRPr lang="ar-SA"/>
          </a:p>
        </p:txBody>
      </p:sp>
      <p:sp>
        <p:nvSpPr>
          <p:cNvPr id="5" name="Footer Placeholder 4"/>
          <p:cNvSpPr>
            <a:spLocks noGrp="1"/>
          </p:cNvSpPr>
          <p:nvPr>
            <p:ph type="ftr" sz="quarter" idx="11"/>
          </p:nvPr>
        </p:nvSpPr>
        <p:spPr/>
        <p:txBody>
          <a:bodyPr/>
          <a:lstStyle/>
          <a:p>
            <a:r>
              <a:rPr lang="ar-SA" smtClean="0"/>
              <a:t>مدرسة المادة : أ. تالا الشوا </a:t>
            </a:r>
            <a:endParaRPr lang="ar-SA"/>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7620</TotalTime>
  <Words>5988</Words>
  <Application>Microsoft Office PowerPoint</Application>
  <PresentationFormat>عرض على الشاشة (3:4)‏</PresentationFormat>
  <Paragraphs>371</Paragraphs>
  <Slides>51</Slides>
  <Notes>3</Notes>
  <HiddenSlides>0</HiddenSlides>
  <MMClips>0</MMClips>
  <ScaleCrop>false</ScaleCrop>
  <HeadingPairs>
    <vt:vector size="4" baseType="variant">
      <vt:variant>
        <vt:lpstr>سمة</vt:lpstr>
      </vt:variant>
      <vt:variant>
        <vt:i4>1</vt:i4>
      </vt:variant>
      <vt:variant>
        <vt:lpstr>عناوين الشرائح</vt:lpstr>
      </vt:variant>
      <vt:variant>
        <vt:i4>51</vt:i4>
      </vt:variant>
    </vt:vector>
  </HeadingPairs>
  <TitlesOfParts>
    <vt:vector size="52" baseType="lpstr">
      <vt:lpstr>Urban</vt:lpstr>
      <vt:lpstr>أنواع الاوراق التجارية </vt:lpstr>
      <vt:lpstr>(1) الكمبيالة  </vt:lpstr>
      <vt:lpstr>الشريحة 3</vt:lpstr>
      <vt:lpstr>(2) السند لامر  </vt:lpstr>
      <vt:lpstr>الشريحة 5</vt:lpstr>
      <vt:lpstr>(3) الشيك  </vt:lpstr>
      <vt:lpstr>الشريحة 7</vt:lpstr>
      <vt:lpstr>- أوجه التمييز بين الأوراق الثلاث  </vt:lpstr>
      <vt:lpstr>الشريحة 9</vt:lpstr>
      <vt:lpstr>الشريحة 10</vt:lpstr>
      <vt:lpstr>خامسا : الفصل في المنازعات المتعلقة بالأوراق التجارية  </vt:lpstr>
      <vt:lpstr>الشريحة 12</vt:lpstr>
      <vt:lpstr>الشريحة 13</vt:lpstr>
      <vt:lpstr>إنشاء الكمبيالة  </vt:lpstr>
      <vt:lpstr>الشريحة 15</vt:lpstr>
      <vt:lpstr>الشريحة 16</vt:lpstr>
      <vt:lpstr>الشريحة 17</vt:lpstr>
      <vt:lpstr>الشريحة 18</vt:lpstr>
      <vt:lpstr>الشريحة 19</vt:lpstr>
      <vt:lpstr>الشريحة 20</vt:lpstr>
      <vt:lpstr>الشريحة 21</vt:lpstr>
      <vt:lpstr>الشريحة 22</vt:lpstr>
      <vt:lpstr>الأركان الشكلية لإنشاء الكمبيالة </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تحريف بيانات الكمبيالة  </vt:lpstr>
      <vt:lpstr>ثانيا : الاستثناءات على جزاء نقص بيانات الكمبيالة </vt:lpstr>
      <vt:lpstr>الشريحة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الاوراق التجارية</dc:title>
  <dc:creator>Tala</dc:creator>
  <cp:lastModifiedBy>Mrzeneidy</cp:lastModifiedBy>
  <cp:revision>628</cp:revision>
  <dcterms:created xsi:type="dcterms:W3CDTF">2011-03-14T04:33:54Z</dcterms:created>
  <dcterms:modified xsi:type="dcterms:W3CDTF">2014-03-12T14:40:31Z</dcterms:modified>
</cp:coreProperties>
</file>